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theme/theme3.xml" ContentType="application/vnd.openxmlformats-officedocument.theme+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tags/tag16.xml" ContentType="application/vnd.openxmlformats-officedocument.presentationml.tags+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tags/tag12.xml" ContentType="application/vnd.openxmlformats-officedocument.presentationml.tag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ags/tag5.xml" ContentType="application/vnd.openxmlformats-officedocument.presentationml.tags+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tags/tag3.xml" ContentType="application/vnd.openxmlformats-officedocument.presentationml.tags+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tags/tag15.xml" ContentType="application/vnd.openxmlformats-officedocument.presentationml.tags+xml"/>
  <Override PartName="/ppt/notesSlides/notesSlide20.xml" ContentType="application/vnd.openxmlformats-officedocument.presentationml.notesSlide+xml"/>
  <Override PartName="/ppt/notesSlides/notesSlide6.xml" ContentType="application/vnd.openxmlformats-officedocument.presentationml.notesSlide+xml"/>
  <Override PartName="/ppt/tags/tag13.xml" ContentType="application/vnd.openxmlformats-officedocument.presentationml.tag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3"/>
  </p:notesMasterIdLst>
  <p:handoutMasterIdLst>
    <p:handoutMasterId r:id="rId34"/>
  </p:handoutMasterIdLst>
  <p:sldIdLst>
    <p:sldId id="290" r:id="rId2"/>
    <p:sldId id="306" r:id="rId3"/>
    <p:sldId id="351" r:id="rId4"/>
    <p:sldId id="295" r:id="rId5"/>
    <p:sldId id="297" r:id="rId6"/>
    <p:sldId id="343" r:id="rId7"/>
    <p:sldId id="298" r:id="rId8"/>
    <p:sldId id="308" r:id="rId9"/>
    <p:sldId id="353" r:id="rId10"/>
    <p:sldId id="322" r:id="rId11"/>
    <p:sldId id="354" r:id="rId12"/>
    <p:sldId id="339" r:id="rId13"/>
    <p:sldId id="334" r:id="rId14"/>
    <p:sldId id="367" r:id="rId15"/>
    <p:sldId id="345" r:id="rId16"/>
    <p:sldId id="323" r:id="rId17"/>
    <p:sldId id="355" r:id="rId18"/>
    <p:sldId id="324" r:id="rId19"/>
    <p:sldId id="335" r:id="rId20"/>
    <p:sldId id="356" r:id="rId21"/>
    <p:sldId id="357" r:id="rId22"/>
    <p:sldId id="358" r:id="rId23"/>
    <p:sldId id="366" r:id="rId24"/>
    <p:sldId id="360" r:id="rId25"/>
    <p:sldId id="361" r:id="rId26"/>
    <p:sldId id="362" r:id="rId27"/>
    <p:sldId id="363" r:id="rId28"/>
    <p:sldId id="316" r:id="rId29"/>
    <p:sldId id="364" r:id="rId30"/>
    <p:sldId id="365" r:id="rId31"/>
    <p:sldId id="302" r:id="rId32"/>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mn-cs"/>
      </a:defRPr>
    </a:lvl5pPr>
    <a:lvl6pPr marL="2286000" algn="l" defTabSz="914400" rtl="0" eaLnBrk="1" latinLnBrk="0" hangingPunct="1">
      <a:defRPr sz="2400" kern="1200">
        <a:solidFill>
          <a:schemeClr val="tx1"/>
        </a:solidFill>
        <a:latin typeface="Arial" charset="0"/>
        <a:ea typeface="ＭＳ Ｐゴシック" charset="-128"/>
        <a:cs typeface="+mn-cs"/>
      </a:defRPr>
    </a:lvl6pPr>
    <a:lvl7pPr marL="2743200" algn="l" defTabSz="914400" rtl="0" eaLnBrk="1" latinLnBrk="0" hangingPunct="1">
      <a:defRPr sz="2400" kern="1200">
        <a:solidFill>
          <a:schemeClr val="tx1"/>
        </a:solidFill>
        <a:latin typeface="Arial" charset="0"/>
        <a:ea typeface="ＭＳ Ｐゴシック" charset="-128"/>
        <a:cs typeface="+mn-cs"/>
      </a:defRPr>
    </a:lvl7pPr>
    <a:lvl8pPr marL="3200400" algn="l" defTabSz="914400" rtl="0" eaLnBrk="1" latinLnBrk="0" hangingPunct="1">
      <a:defRPr sz="2400" kern="1200">
        <a:solidFill>
          <a:schemeClr val="tx1"/>
        </a:solidFill>
        <a:latin typeface="Arial" charset="0"/>
        <a:ea typeface="ＭＳ Ｐゴシック" charset="-128"/>
        <a:cs typeface="+mn-cs"/>
      </a:defRPr>
    </a:lvl8pPr>
    <a:lvl9pPr marL="3657600" algn="l" defTabSz="914400" rtl="0" eaLnBrk="1" latinLnBrk="0" hangingPunct="1">
      <a:defRPr sz="2400"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C80A9"/>
    <a:srgbClr val="8CA6C2"/>
    <a:srgbClr val="D9882F"/>
    <a:srgbClr val="B0B24E"/>
    <a:srgbClr val="74B56B"/>
    <a:srgbClr val="FFE781"/>
    <a:srgbClr val="FFCC00"/>
    <a:srgbClr val="E9E9E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9402" autoAdjust="0"/>
  </p:normalViewPr>
  <p:slideViewPr>
    <p:cSldViewPr snapToGrid="0">
      <p:cViewPr>
        <p:scale>
          <a:sx n="90" d="100"/>
          <a:sy n="90" d="100"/>
        </p:scale>
        <p:origin x="-1596" y="-570"/>
      </p:cViewPr>
      <p:guideLst>
        <p:guide orient="horz" pos="2160"/>
        <p:guide pos="2880"/>
      </p:guideLst>
    </p:cSldViewPr>
  </p:slideViewPr>
  <p:outlineViewPr>
    <p:cViewPr>
      <p:scale>
        <a:sx n="30" d="100"/>
        <a:sy n="30"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wrap="square" lIns="93177" tIns="46589" rIns="93177" bIns="46589" numCol="1" anchor="t" anchorCtr="0" compatLnSpc="1">
            <a:prstTxWarp prst="textNoShape">
              <a:avLst/>
            </a:prstTxWarp>
          </a:bodyPr>
          <a:lstStyle>
            <a:lvl1pPr>
              <a:defRPr sz="1200" baseline="-25000"/>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a:defRPr sz="1200" baseline="-25000"/>
            </a:lvl1pPr>
          </a:lstStyle>
          <a:p>
            <a:pPr>
              <a:defRPr/>
            </a:pPr>
            <a:fld id="{5C2EA12C-4052-4B18-B2E9-5B7A021C488A}" type="datetime1">
              <a:rPr lang="en-US"/>
              <a:pPr>
                <a:defRPr/>
              </a:pPr>
              <a:t>10/18/2011</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wrap="square" lIns="93177" tIns="46589" rIns="93177" bIns="46589" numCol="1" anchor="b" anchorCtr="0" compatLnSpc="1">
            <a:prstTxWarp prst="textNoShape">
              <a:avLst/>
            </a:prstTxWarp>
          </a:bodyPr>
          <a:lstStyle>
            <a:lvl1pPr>
              <a:defRPr sz="1200" baseline="-25000"/>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a:defRPr sz="1200" baseline="-25000"/>
            </a:lvl1pPr>
          </a:lstStyle>
          <a:p>
            <a:pPr>
              <a:defRPr/>
            </a:pPr>
            <a:fld id="{21A5351C-810C-4080-AB57-5A4937FB5AAE}" type="slidenum">
              <a:rPr lang="en-US"/>
              <a:pPr>
                <a:defRPr/>
              </a:pPr>
              <a:t>‹#›</a:t>
            </a:fld>
            <a:endParaRPr lang="en-US"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sz="1200" baseline="0">
                <a:latin typeface="Arial" pitchFamily="-112" charset="0"/>
                <a:ea typeface="ＭＳ Ｐゴシック" pitchFamily="-80" charset="-128"/>
                <a:cs typeface="ＭＳ Ｐゴシック" pitchFamily="-80" charset="-128"/>
              </a:defRPr>
            </a:lvl1pPr>
          </a:lstStyle>
          <a:p>
            <a:pPr>
              <a:defRPr/>
            </a:pPr>
            <a:endParaRPr lang="en-US"/>
          </a:p>
        </p:txBody>
      </p:sp>
      <p:sp>
        <p:nvSpPr>
          <p:cNvPr id="5123" name="Rectangle 3"/>
          <p:cNvSpPr>
            <a:spLocks noGrp="1" noChangeArrowheads="1"/>
          </p:cNvSpPr>
          <p:nvPr>
            <p:ph type="dt" idx="1"/>
          </p:nvPr>
        </p:nvSpPr>
        <p:spPr bwMode="auto">
          <a:xfrm>
            <a:off x="3971925"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a:defRPr sz="1200" baseline="0">
                <a:latin typeface="Arial" pitchFamily="-112" charset="0"/>
                <a:ea typeface="ＭＳ Ｐゴシック" pitchFamily="-80" charset="-128"/>
                <a:cs typeface="ＭＳ Ｐゴシック" pitchFamily="-80" charset="-128"/>
              </a:defRPr>
            </a:lvl1pPr>
          </a:lstStyle>
          <a:p>
            <a:pPr>
              <a:defRPr/>
            </a:pPr>
            <a:endParaRPr lang="en-US"/>
          </a:p>
        </p:txBody>
      </p:sp>
      <p:sp>
        <p:nvSpPr>
          <p:cNvPr id="3482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sz="1200" baseline="0">
                <a:latin typeface="Arial" pitchFamily="-112" charset="0"/>
                <a:ea typeface="ＭＳ Ｐゴシック" pitchFamily="-80" charset="-128"/>
                <a:cs typeface="ＭＳ Ｐゴシック" pitchFamily="-80" charset="-128"/>
              </a:defRPr>
            </a:lvl1pPr>
          </a:lstStyle>
          <a:p>
            <a:pPr>
              <a:defRPr/>
            </a:pPr>
            <a:endParaRPr lang="en-US"/>
          </a:p>
        </p:txBody>
      </p:sp>
      <p:sp>
        <p:nvSpPr>
          <p:cNvPr id="5127"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a:defRPr sz="1200"/>
            </a:lvl1pPr>
          </a:lstStyle>
          <a:p>
            <a:pPr>
              <a:defRPr/>
            </a:pPr>
            <a:fld id="{0555ECC2-7E29-4141-BF9E-AFC3FCAA2D45}" type="slidenum">
              <a:rPr lang="en-US"/>
              <a:pPr>
                <a:defRPr/>
              </a:pPr>
              <a:t>‹#›</a:t>
            </a:fld>
            <a:endParaRPr lang="en-US" dirty="0"/>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pitchFamily="-112" charset="0"/>
        <a:ea typeface="ＭＳ Ｐゴシック" pitchFamily="-80" charset="-128"/>
        <a:cs typeface="ＭＳ Ｐゴシック" pitchFamily="-80" charset="-128"/>
      </a:defRPr>
    </a:lvl1pPr>
    <a:lvl2pPr marL="457200" algn="l" rtl="0" eaLnBrk="0" fontAlgn="base" hangingPunct="0">
      <a:spcBef>
        <a:spcPct val="30000"/>
      </a:spcBef>
      <a:spcAft>
        <a:spcPct val="0"/>
      </a:spcAft>
      <a:defRPr sz="1200" kern="1200">
        <a:solidFill>
          <a:schemeClr val="tx1"/>
        </a:solidFill>
        <a:latin typeface="Arial" pitchFamily="-112" charset="0"/>
        <a:ea typeface="ＭＳ Ｐゴシック" pitchFamily="-80" charset="-128"/>
        <a:cs typeface="ＭＳ Ｐゴシック" pitchFamily="-80" charset="-128"/>
      </a:defRPr>
    </a:lvl2pPr>
    <a:lvl3pPr marL="914400" algn="l" rtl="0" eaLnBrk="0" fontAlgn="base" hangingPunct="0">
      <a:spcBef>
        <a:spcPct val="30000"/>
      </a:spcBef>
      <a:spcAft>
        <a:spcPct val="0"/>
      </a:spcAft>
      <a:defRPr sz="1200" kern="1200">
        <a:solidFill>
          <a:schemeClr val="tx1"/>
        </a:solidFill>
        <a:latin typeface="Arial" pitchFamily="-112" charset="0"/>
        <a:ea typeface="ＭＳ Ｐゴシック" pitchFamily="-80" charset="-128"/>
        <a:cs typeface="ＭＳ Ｐゴシック" pitchFamily="-80" charset="-128"/>
      </a:defRPr>
    </a:lvl3pPr>
    <a:lvl4pPr marL="1371600" algn="l" rtl="0" eaLnBrk="0" fontAlgn="base" hangingPunct="0">
      <a:spcBef>
        <a:spcPct val="30000"/>
      </a:spcBef>
      <a:spcAft>
        <a:spcPct val="0"/>
      </a:spcAft>
      <a:defRPr sz="1200" kern="1200">
        <a:solidFill>
          <a:schemeClr val="tx1"/>
        </a:solidFill>
        <a:latin typeface="Arial" pitchFamily="-112" charset="0"/>
        <a:ea typeface="ＭＳ Ｐゴシック" pitchFamily="-80" charset="-128"/>
        <a:cs typeface="ＭＳ Ｐゴシック" pitchFamily="-80" charset="-128"/>
      </a:defRPr>
    </a:lvl4pPr>
    <a:lvl5pPr marL="1828800" algn="l" rtl="0" eaLnBrk="0" fontAlgn="base" hangingPunct="0">
      <a:spcBef>
        <a:spcPct val="30000"/>
      </a:spcBef>
      <a:spcAft>
        <a:spcPct val="0"/>
      </a:spcAft>
      <a:defRPr sz="1200" kern="1200">
        <a:solidFill>
          <a:schemeClr val="tx1"/>
        </a:solidFill>
        <a:latin typeface="Arial" pitchFamily="-112" charset="0"/>
        <a:ea typeface="ＭＳ Ｐゴシック" pitchFamily="-80" charset="-128"/>
        <a:cs typeface="ＭＳ Ｐゴシック" pitchFamily="-80"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r>
              <a:rPr lang="en-US" smtClean="0">
                <a:latin typeface="Arial" charset="0"/>
                <a:ea typeface="ＭＳ Ｐゴシック" charset="-128"/>
              </a:rPr>
              <a:t>Facilitator: Kresge </a:t>
            </a:r>
          </a:p>
        </p:txBody>
      </p:sp>
      <p:sp>
        <p:nvSpPr>
          <p:cNvPr id="35844" name="Slide Number Placeholder 3"/>
          <p:cNvSpPr>
            <a:spLocks noGrp="1"/>
          </p:cNvSpPr>
          <p:nvPr>
            <p:ph type="sldNum" sz="quarter" idx="5"/>
          </p:nvPr>
        </p:nvSpPr>
        <p:spPr>
          <a:noFill/>
        </p:spPr>
        <p:txBody>
          <a:bodyPr/>
          <a:lstStyle/>
          <a:p>
            <a:fld id="{696EED98-8DA4-4263-9CF0-45A02AEE7ED4}" type="slidenum">
              <a:rPr lang="en-US" smtClean="0"/>
              <a:pPr/>
              <a:t>2</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p:spPr>
        <p:txBody>
          <a:bodyPr/>
          <a:lstStyle/>
          <a:p>
            <a:r>
              <a:rPr lang="en-US" smtClean="0">
                <a:latin typeface="Arial" charset="0"/>
                <a:ea typeface="ＭＳ Ｐゴシック" charset="-128"/>
              </a:rPr>
              <a:t>Facilitator: TDC</a:t>
            </a:r>
          </a:p>
          <a:p>
            <a:endParaRPr lang="en-US" smtClean="0">
              <a:latin typeface="Arial" charset="0"/>
              <a:ea typeface="ＭＳ Ｐゴシック" charset="-128"/>
            </a:endParaRPr>
          </a:p>
          <a:p>
            <a:r>
              <a:rPr lang="en-US" smtClean="0">
                <a:latin typeface="Arial" charset="0"/>
                <a:ea typeface="ＭＳ Ｐゴシック" charset="-128"/>
              </a:rPr>
              <a:t>Once you have completed the diagnostic, then you can think about what you need to build or adjust to progress your organization’s agenda.</a:t>
            </a:r>
          </a:p>
          <a:p>
            <a:r>
              <a:rPr lang="en-US" smtClean="0">
                <a:latin typeface="Arial" charset="0"/>
                <a:ea typeface="ＭＳ Ｐゴシック" charset="-128"/>
              </a:rPr>
              <a:t>The answers need to be customized to you, your current situation, and your goals.</a:t>
            </a:r>
          </a:p>
          <a:p>
            <a:r>
              <a:rPr lang="en-US" smtClean="0">
                <a:latin typeface="Arial" charset="0"/>
                <a:ea typeface="ＭＳ Ｐゴシック" charset="-128"/>
              </a:rPr>
              <a:t>A capitalization strategy is the piece of your strategic plan that talks about resources – What do you need? Why? When? Can you get it? </a:t>
            </a:r>
          </a:p>
        </p:txBody>
      </p:sp>
      <p:sp>
        <p:nvSpPr>
          <p:cNvPr id="45060" name="Slide Number Placeholder 3"/>
          <p:cNvSpPr>
            <a:spLocks noGrp="1"/>
          </p:cNvSpPr>
          <p:nvPr>
            <p:ph type="sldNum" sz="quarter" idx="5"/>
          </p:nvPr>
        </p:nvSpPr>
        <p:spPr>
          <a:noFill/>
        </p:spPr>
        <p:txBody>
          <a:bodyPr/>
          <a:lstStyle/>
          <a:p>
            <a:fld id="{BF2AF9A3-2A55-4E54-91D3-E0AA7A290616}" type="slidenum">
              <a:rPr lang="en-US" smtClean="0"/>
              <a:pPr/>
              <a:t>13</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pPr eaLnBrk="1" hangingPunct="1">
              <a:spcBef>
                <a:spcPct val="0"/>
              </a:spcBef>
            </a:pPr>
            <a:r>
              <a:rPr lang="en-US" smtClean="0">
                <a:latin typeface="Arial" charset="0"/>
                <a:ea typeface="ＭＳ Ｐゴシック" charset="-128"/>
              </a:rPr>
              <a:t>We mentioned mission and vision as the starting point.  We imagine that you all have lots of experience with articulating these.  </a:t>
            </a:r>
          </a:p>
          <a:p>
            <a:pPr eaLnBrk="1" hangingPunct="1">
              <a:spcBef>
                <a:spcPct val="0"/>
              </a:spcBef>
            </a:pPr>
            <a:r>
              <a:rPr lang="en-US" smtClean="0">
                <a:latin typeface="Arial" charset="0"/>
                <a:ea typeface="ＭＳ Ｐゴシック" charset="-128"/>
              </a:rPr>
              <a:t>So let’s move to the question of business drivers and time horizon.</a:t>
            </a:r>
          </a:p>
          <a:p>
            <a:pPr eaLnBrk="1" hangingPunct="1">
              <a:spcBef>
                <a:spcPct val="0"/>
              </a:spcBef>
            </a:pPr>
            <a:r>
              <a:rPr lang="en-US" smtClean="0">
                <a:latin typeface="Arial" charset="0"/>
                <a:ea typeface="ＭＳ Ｐゴシック" charset="-128"/>
              </a:rPr>
              <a:t>Again – there’s no cookie cutter, but we have synthesized our thoughts on how to think about your capital needs through some overarching principles.</a:t>
            </a:r>
          </a:p>
          <a:p>
            <a:pPr eaLnBrk="1" hangingPunct="1">
              <a:spcBef>
                <a:spcPct val="0"/>
              </a:spcBef>
            </a:pPr>
            <a:endParaRPr lang="en-US" smtClean="0">
              <a:latin typeface="Arial" charset="0"/>
              <a:ea typeface="ＭＳ Ｐゴシック" charset="-128"/>
            </a:endParaRPr>
          </a:p>
          <a:p>
            <a:pPr eaLnBrk="1" hangingPunct="1">
              <a:spcBef>
                <a:spcPct val="0"/>
              </a:spcBef>
            </a:pPr>
            <a:r>
              <a:rPr lang="en-US" smtClean="0">
                <a:latin typeface="Arial" charset="0"/>
                <a:ea typeface="ＭＳ Ｐゴシック" charset="-128"/>
              </a:rPr>
              <a:t>Business driver.  What does this mean?  In the simplest of terms it refers to those factors that fundamentally drive your business such as audience, facility, collections, or other high fixed cost items such as a labor contract.</a:t>
            </a:r>
          </a:p>
          <a:p>
            <a:pPr eaLnBrk="1" hangingPunct="1">
              <a:spcBef>
                <a:spcPct val="0"/>
              </a:spcBef>
            </a:pPr>
            <a:r>
              <a:rPr lang="en-US" smtClean="0">
                <a:latin typeface="Arial" charset="0"/>
                <a:ea typeface="ＭＳ Ｐゴシック" charset="-128"/>
              </a:rPr>
              <a:t>The more commitments you accumulate the less flexible you are and the more capital you will need to fulfill your mission.</a:t>
            </a:r>
          </a:p>
        </p:txBody>
      </p:sp>
      <p:sp>
        <p:nvSpPr>
          <p:cNvPr id="46084" name="Slide Number Placeholder 3"/>
          <p:cNvSpPr>
            <a:spLocks noGrp="1"/>
          </p:cNvSpPr>
          <p:nvPr>
            <p:ph type="sldNum" sz="quarter" idx="5"/>
          </p:nvPr>
        </p:nvSpPr>
        <p:spPr>
          <a:noFill/>
        </p:spPr>
        <p:txBody>
          <a:bodyPr/>
          <a:lstStyle/>
          <a:p>
            <a:fld id="{FF553729-4E2D-4FA4-AB7E-7F5D8687D39B}" type="slidenum">
              <a:rPr lang="en-US" smtClean="0"/>
              <a:pPr/>
              <a:t>14</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p:spPr>
        <p:txBody>
          <a:bodyPr/>
          <a:lstStyle/>
          <a:p>
            <a:pPr eaLnBrk="1" hangingPunct="1">
              <a:spcBef>
                <a:spcPct val="0"/>
              </a:spcBef>
              <a:buFontTx/>
              <a:buChar char="•"/>
            </a:pPr>
            <a:r>
              <a:rPr lang="en-US" sz="800" smtClean="0">
                <a:latin typeface="Arial" charset="0"/>
                <a:ea typeface="ＭＳ Ｐゴシック" charset="-128"/>
              </a:rPr>
              <a:t>Pulling together business model drivers with time horizon, we get a full picture of three different types of organizations – immediate, medium term, long term.</a:t>
            </a:r>
          </a:p>
          <a:p>
            <a:pPr eaLnBrk="1" hangingPunct="1">
              <a:spcBef>
                <a:spcPct val="0"/>
              </a:spcBef>
              <a:buFontTx/>
              <a:buChar char="•"/>
            </a:pPr>
            <a:r>
              <a:rPr lang="en-US" sz="800" smtClean="0">
                <a:latin typeface="Arial" charset="0"/>
                <a:ea typeface="ＭＳ Ｐゴシック" charset="-128"/>
              </a:rPr>
              <a:t>First important note -- This chart does not represent a lifecycle progression.</a:t>
            </a:r>
          </a:p>
          <a:p>
            <a:pPr eaLnBrk="1" hangingPunct="1">
              <a:spcBef>
                <a:spcPct val="0"/>
              </a:spcBef>
              <a:buFontTx/>
              <a:buChar char="•"/>
            </a:pPr>
            <a:r>
              <a:rPr lang="en-US" sz="800" smtClean="0">
                <a:latin typeface="Arial" charset="0"/>
                <a:ea typeface="ＭＳ Ｐゴシック" charset="-128"/>
              </a:rPr>
              <a:t>While an organization can jump categories, it doesn’t have to.</a:t>
            </a:r>
          </a:p>
          <a:p>
            <a:pPr eaLnBrk="1" hangingPunct="1">
              <a:spcBef>
                <a:spcPct val="0"/>
              </a:spcBef>
              <a:buFontTx/>
              <a:buChar char="•"/>
            </a:pPr>
            <a:r>
              <a:rPr lang="en-US" sz="800" smtClean="0">
                <a:latin typeface="Arial" charset="0"/>
                <a:ea typeface="ＭＳ Ｐゴシック" charset="-128"/>
              </a:rPr>
              <a:t>Why is time horizon important to a capitalization strategy?  Time horizon of an organization is important to understand in order to decide what types of funds are most relevant.  Remember, some types of funds are related to short term needs (cash, operating reserves), and everyone needs them.  </a:t>
            </a:r>
          </a:p>
          <a:p>
            <a:pPr eaLnBrk="1" hangingPunct="1">
              <a:spcBef>
                <a:spcPct val="0"/>
              </a:spcBef>
              <a:buFontTx/>
              <a:buChar char="•"/>
            </a:pPr>
            <a:r>
              <a:rPr lang="en-US" sz="800" smtClean="0">
                <a:latin typeface="Arial" charset="0"/>
                <a:ea typeface="ＭＳ Ｐゴシック" charset="-128"/>
              </a:rPr>
              <a:t>Alternatively, permanently restricted funds (endowments) are only appropriate when you have a long term vision. </a:t>
            </a:r>
          </a:p>
          <a:p>
            <a:pPr eaLnBrk="1" hangingPunct="1">
              <a:spcBef>
                <a:spcPct val="0"/>
              </a:spcBef>
              <a:buFontTx/>
              <a:buChar char="•"/>
            </a:pPr>
            <a:r>
              <a:rPr lang="en-US" sz="800" smtClean="0">
                <a:latin typeface="Arial" charset="0"/>
                <a:ea typeface="ＭＳ Ｐゴシック" charset="-128"/>
              </a:rPr>
              <a:t>Examples:</a:t>
            </a:r>
          </a:p>
          <a:p>
            <a:pPr lvl="1" eaLnBrk="1" hangingPunct="1">
              <a:spcBef>
                <a:spcPct val="0"/>
              </a:spcBef>
              <a:buFontTx/>
              <a:buChar char="•"/>
            </a:pPr>
            <a:r>
              <a:rPr lang="en-US" sz="800" smtClean="0">
                <a:latin typeface="Arial" charset="0"/>
                <a:ea typeface="ＭＳ Ｐゴシック" charset="-128"/>
              </a:rPr>
              <a:t>Indie: small dance group – reflects choreographer’s vision.  To institutionalize that vision once that person departs requires more resources)</a:t>
            </a:r>
          </a:p>
          <a:p>
            <a:pPr lvl="1" eaLnBrk="1" hangingPunct="1">
              <a:spcBef>
                <a:spcPct val="0"/>
              </a:spcBef>
              <a:buFontTx/>
              <a:buChar char="•"/>
            </a:pPr>
            <a:r>
              <a:rPr lang="en-US" sz="800" smtClean="0">
                <a:latin typeface="Arial" charset="0"/>
                <a:ea typeface="ＭＳ Ｐゴシック" charset="-128"/>
              </a:rPr>
              <a:t>Org: might be operating well for 30 yrs., and then you may start to see yourself as part of the community fabric and think of yourself in the “institutional” category.  Careful – requires more resources.  And that fact may just not be true</a:t>
            </a:r>
          </a:p>
          <a:p>
            <a:pPr eaLnBrk="1" hangingPunct="1">
              <a:spcBef>
                <a:spcPct val="0"/>
              </a:spcBef>
              <a:buFontTx/>
              <a:buChar char="•"/>
            </a:pPr>
            <a:r>
              <a:rPr lang="en-US" sz="800" smtClean="0">
                <a:latin typeface="Arial" charset="0"/>
                <a:ea typeface="ＭＳ Ｐゴシック" charset="-128"/>
              </a:rPr>
              <a:t>Those with a longer time horizon have lower risk tolerance and, paradoxically, often face larger risks b/c of higher fixed costs. Need for higher reserves.</a:t>
            </a:r>
          </a:p>
          <a:p>
            <a:pPr eaLnBrk="1" hangingPunct="1">
              <a:spcBef>
                <a:spcPct val="0"/>
              </a:spcBef>
              <a:buFontTx/>
              <a:buChar char="•"/>
            </a:pPr>
            <a:r>
              <a:rPr lang="en-US" sz="800" smtClean="0">
                <a:latin typeface="Arial" charset="0"/>
                <a:ea typeface="ＭＳ Ｐゴシック" charset="-128"/>
              </a:rPr>
              <a:t>In the recession, we’ve seen indies/smalls do better.  </a:t>
            </a:r>
          </a:p>
          <a:p>
            <a:pPr eaLnBrk="1" hangingPunct="1">
              <a:spcBef>
                <a:spcPct val="0"/>
              </a:spcBef>
              <a:buFontTx/>
              <a:buChar char="•"/>
            </a:pPr>
            <a:r>
              <a:rPr lang="en-US" sz="800" smtClean="0">
                <a:latin typeface="Arial" charset="0"/>
                <a:ea typeface="ＭＳ Ｐゴシック" charset="-128"/>
              </a:rPr>
              <a:t>The switch to institutional is difficult.  It requires a robust capital structure</a:t>
            </a:r>
          </a:p>
          <a:p>
            <a:pPr eaLnBrk="1" hangingPunct="1">
              <a:spcBef>
                <a:spcPct val="0"/>
              </a:spcBef>
              <a:buFontTx/>
              <a:buChar char="•"/>
            </a:pPr>
            <a:r>
              <a:rPr lang="en-US" sz="800" smtClean="0">
                <a:latin typeface="Arial" charset="0"/>
                <a:ea typeface="ＭＳ Ｐゴシック" charset="-128"/>
              </a:rPr>
              <a:t>Specific discipline, type of program, and scale of expense matter - determine working capital levels based on timing and scale of cash flow needs.</a:t>
            </a:r>
          </a:p>
          <a:p>
            <a:pPr lvl="1" eaLnBrk="1" hangingPunct="1">
              <a:spcBef>
                <a:spcPct val="0"/>
              </a:spcBef>
              <a:buFontTx/>
              <a:buChar char="•"/>
            </a:pPr>
            <a:r>
              <a:rPr lang="en-US" sz="800" smtClean="0">
                <a:latin typeface="Arial" charset="0"/>
                <a:ea typeface="ＭＳ Ｐゴシック" charset="-128"/>
              </a:rPr>
              <a:t>You may mostly be driven by audience and have an immediate view or mid term view </a:t>
            </a:r>
          </a:p>
          <a:p>
            <a:pPr lvl="1" eaLnBrk="1" hangingPunct="1">
              <a:spcBef>
                <a:spcPct val="0"/>
              </a:spcBef>
              <a:buFontTx/>
              <a:buChar char="•"/>
            </a:pPr>
            <a:r>
              <a:rPr lang="en-US" sz="800" smtClean="0">
                <a:latin typeface="Arial" charset="0"/>
                <a:ea typeface="ＭＳ Ｐゴシック" charset="-128"/>
              </a:rPr>
              <a:t>You may be driven by audience and facility and have mid to long term view</a:t>
            </a:r>
          </a:p>
          <a:p>
            <a:pPr lvl="1" eaLnBrk="1" hangingPunct="1">
              <a:spcBef>
                <a:spcPct val="0"/>
              </a:spcBef>
              <a:buFontTx/>
              <a:buChar char="•"/>
            </a:pPr>
            <a:r>
              <a:rPr lang="en-US" sz="800" smtClean="0">
                <a:latin typeface="Arial" charset="0"/>
                <a:ea typeface="ＭＳ Ｐゴシック" charset="-128"/>
              </a:rPr>
              <a:t>You may be driven by audience, facility and collection/or stewardship of particular art form</a:t>
            </a:r>
          </a:p>
          <a:p>
            <a:pPr eaLnBrk="1" hangingPunct="1">
              <a:spcBef>
                <a:spcPct val="0"/>
              </a:spcBef>
              <a:buFontTx/>
              <a:buChar char="•"/>
            </a:pPr>
            <a:r>
              <a:rPr lang="en-US" sz="800" smtClean="0">
                <a:latin typeface="Arial" charset="0"/>
                <a:ea typeface="ＭＳ Ｐゴシック" charset="-128"/>
              </a:rPr>
              <a:t>As you move along the spectrum your cost structure becomes more fixed, and your risk tolerance lessens.. you have bills to pay and commitment to meet   For example you may have a following who is counting on a particular experience season after season (and which you, in turn, count on for revenues), and a brand identity in which you have invested? Or are you a civic anchor? Do you have a collection or art form you are stewarding in perpetuity? Does your art form  have high fixed costs or long-term commitments (like a labor contract), then you face larger risks</a:t>
            </a:r>
          </a:p>
          <a:p>
            <a:pPr eaLnBrk="1" hangingPunct="1">
              <a:spcBef>
                <a:spcPct val="0"/>
              </a:spcBef>
              <a:buFontTx/>
              <a:buChar char="•"/>
            </a:pPr>
            <a:r>
              <a:rPr lang="en-US" sz="800" smtClean="0">
                <a:latin typeface="Arial" charset="0"/>
                <a:ea typeface="ＭＳ Ｐゴシック" charset="-128"/>
              </a:rPr>
              <a:t>So  your capital needs are set based on flexibility, risk tolerance, and scale of risks faced. </a:t>
            </a:r>
          </a:p>
        </p:txBody>
      </p:sp>
      <p:sp>
        <p:nvSpPr>
          <p:cNvPr id="47108" name="Slide Number Placeholder 3"/>
          <p:cNvSpPr>
            <a:spLocks noGrp="1"/>
          </p:cNvSpPr>
          <p:nvPr>
            <p:ph type="sldNum" sz="quarter" idx="5"/>
          </p:nvPr>
        </p:nvSpPr>
        <p:spPr>
          <a:noFill/>
        </p:spPr>
        <p:txBody>
          <a:bodyPr/>
          <a:lstStyle/>
          <a:p>
            <a:fld id="{7BEB2906-D5A5-476F-9721-3339B6A46365}" type="slidenum">
              <a:rPr lang="en-US" smtClean="0"/>
              <a:pPr/>
              <a:t>15</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pPr>
              <a:buFontTx/>
              <a:buChar char="•"/>
            </a:pPr>
            <a:r>
              <a:rPr lang="en-US" sz="800" smtClean="0">
                <a:latin typeface="Arial" charset="0"/>
                <a:ea typeface="ＭＳ Ｐゴシック" charset="-128"/>
              </a:rPr>
              <a:t>In addition to fixed costs, risk comes into play when you think about your market context. You can’t control behavior of your audience or funders. </a:t>
            </a:r>
          </a:p>
          <a:p>
            <a:pPr>
              <a:buFontTx/>
              <a:buChar char="•"/>
            </a:pPr>
            <a:r>
              <a:rPr lang="en-US" sz="800" smtClean="0">
                <a:latin typeface="Arial" charset="0"/>
                <a:ea typeface="ＭＳ Ｐゴシック" charset="-128"/>
              </a:rPr>
              <a:t>Strategic business planning considers market information.  Ideally, your organization is building on your knowledge of the marketplace every year.  </a:t>
            </a:r>
          </a:p>
          <a:p>
            <a:pPr>
              <a:buFontTx/>
              <a:buChar char="•"/>
            </a:pPr>
            <a:r>
              <a:rPr lang="en-US" sz="800" smtClean="0">
                <a:latin typeface="Arial" charset="0"/>
                <a:ea typeface="ＭＳ Ｐゴシック" charset="-128"/>
              </a:rPr>
              <a:t>Without a detailed understanding of your audience and who else is competing for their time, attention and dollars, you can’t meaningfully project how well your programs will do, and thus can’t make informed decisions about scale of delivery – should you go into the 2,000 seat hall? Should you add another performance? Should you add a gallery or program? Who is your competition in this area, what is their pricing model, what is their reputation? This includes both profit and nonprofit organizations.</a:t>
            </a:r>
          </a:p>
          <a:p>
            <a:pPr>
              <a:buFontTx/>
              <a:buChar char="•"/>
            </a:pPr>
            <a:r>
              <a:rPr lang="en-US" sz="800" smtClean="0">
                <a:latin typeface="Arial" charset="0"/>
                <a:ea typeface="ＭＳ Ｐゴシック" charset="-128"/>
              </a:rPr>
              <a:t>And markets don’t just measure the users of your product, but also supporters of your product. How large is your giving base, what is a realistic measure of the foundation, corporate market.  Who are you competing with for these funds?</a:t>
            </a:r>
          </a:p>
          <a:p>
            <a:pPr>
              <a:buFontTx/>
              <a:buChar char="•"/>
            </a:pPr>
            <a:r>
              <a:rPr lang="en-US" sz="800" smtClean="0">
                <a:latin typeface="Arial" charset="0"/>
                <a:ea typeface="ＭＳ Ｐゴシック" charset="-128"/>
              </a:rPr>
              <a:t>We don’t have crystal balls, but we can consider goals in the context of facts and make a judgment about whether they are feasible.</a:t>
            </a:r>
          </a:p>
          <a:p>
            <a:pPr>
              <a:buFontTx/>
              <a:buChar char="•"/>
            </a:pPr>
            <a:r>
              <a:rPr lang="en-US" sz="800" smtClean="0">
                <a:latin typeface="Arial" charset="0"/>
                <a:ea typeface="ＭＳ Ｐゴシック" charset="-128"/>
              </a:rPr>
              <a:t>Often applicants try to measure their  “market” by benchmarking peer organizations.  While lessons can be drawn from peers, benchmarking will not help you to clearly define your particular situation, which is a focus of this application, or in developing an appropriate capitalization strategy. </a:t>
            </a:r>
          </a:p>
          <a:p>
            <a:pPr>
              <a:buFontTx/>
              <a:buChar char="•"/>
            </a:pPr>
            <a:r>
              <a:rPr lang="en-US" sz="800" smtClean="0">
                <a:latin typeface="Arial" charset="0"/>
                <a:ea typeface="ＭＳ Ｐゴシック" charset="-128"/>
              </a:rPr>
              <a:t>Benchmarking is helpful for understanding field wide trends and getting interesting ideas from people who have solved similar problems.</a:t>
            </a:r>
          </a:p>
          <a:p>
            <a:pPr>
              <a:buFontTx/>
              <a:buChar char="•"/>
            </a:pPr>
            <a:r>
              <a:rPr lang="en-US" sz="800" smtClean="0">
                <a:latin typeface="Arial" charset="0"/>
                <a:ea typeface="ＭＳ Ｐゴシック" charset="-128"/>
              </a:rPr>
              <a:t>But, projecting your sales revenue because your colleague in City X or neighborhood Y reached that number last year is not relevant.</a:t>
            </a:r>
          </a:p>
          <a:p>
            <a:pPr>
              <a:buFontTx/>
              <a:buChar char="•"/>
            </a:pPr>
            <a:r>
              <a:rPr lang="en-US" sz="800" smtClean="0">
                <a:latin typeface="Arial" charset="0"/>
                <a:ea typeface="ＭＳ Ｐゴシック" charset="-128"/>
              </a:rPr>
              <a:t>How do you do this? Market research can seem mysterious.</a:t>
            </a:r>
          </a:p>
          <a:p>
            <a:pPr>
              <a:buFontTx/>
              <a:buChar char="•"/>
            </a:pPr>
            <a:r>
              <a:rPr lang="en-US" sz="800" smtClean="0">
                <a:latin typeface="Arial" charset="0"/>
                <a:ea typeface="ＭＳ Ｐゴシック" charset="-128"/>
              </a:rPr>
              <a:t>Nonprofits often don’t have access to psychosocial profiles from big market research firms. </a:t>
            </a:r>
          </a:p>
          <a:p>
            <a:pPr>
              <a:buFontTx/>
              <a:buChar char="•"/>
            </a:pPr>
            <a:r>
              <a:rPr lang="en-US" sz="800" smtClean="0">
                <a:latin typeface="Arial" charset="0"/>
                <a:ea typeface="ＭＳ Ｐゴシック" charset="-128"/>
              </a:rPr>
              <a:t>We often need to just talk to our audience – through surveys, focus groups, interviews. You can get data about their preferences and, often, about the competition directly from your audience. You can also look at your internal trends</a:t>
            </a:r>
          </a:p>
          <a:p>
            <a:pPr>
              <a:buFontTx/>
              <a:buChar char="•"/>
            </a:pPr>
            <a:r>
              <a:rPr lang="en-US" sz="800" smtClean="0">
                <a:latin typeface="Arial" charset="0"/>
                <a:ea typeface="ＭＳ Ｐゴシック" charset="-128"/>
              </a:rPr>
              <a:t>It’s also important to stay up to date with the preferences of funders and donors – generally the more one-on-one process we call cultivation.</a:t>
            </a:r>
          </a:p>
        </p:txBody>
      </p:sp>
      <p:sp>
        <p:nvSpPr>
          <p:cNvPr id="48132" name="Slide Number Placeholder 3"/>
          <p:cNvSpPr>
            <a:spLocks noGrp="1"/>
          </p:cNvSpPr>
          <p:nvPr>
            <p:ph type="sldNum" sz="quarter" idx="5"/>
          </p:nvPr>
        </p:nvSpPr>
        <p:spPr>
          <a:noFill/>
        </p:spPr>
        <p:txBody>
          <a:bodyPr/>
          <a:lstStyle/>
          <a:p>
            <a:fld id="{41684E5A-94E6-4EC4-A616-7F26F2590B5D}" type="slidenum">
              <a:rPr lang="en-US" smtClean="0"/>
              <a:pPr/>
              <a:t>16</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r>
              <a:rPr lang="en-US" smtClean="0">
                <a:latin typeface="Arial" charset="0"/>
                <a:ea typeface="ＭＳ Ｐゴシック" charset="-128"/>
              </a:rPr>
              <a:t>Facilitator: TDC</a:t>
            </a:r>
          </a:p>
          <a:p>
            <a:endParaRPr lang="en-US" smtClean="0">
              <a:latin typeface="Arial" charset="0"/>
              <a:ea typeface="ＭＳ Ｐゴシック" charset="-128"/>
            </a:endParaRPr>
          </a:p>
          <a:p>
            <a:r>
              <a:rPr lang="en-US" smtClean="0">
                <a:latin typeface="Arial" charset="0"/>
                <a:ea typeface="ＭＳ Ｐゴシック" charset="-128"/>
              </a:rPr>
              <a:t>After you know what you are doing and the scale feasible given the marketplace, you then can think about the resources the organization needs to realize the program at that scale.</a:t>
            </a:r>
          </a:p>
          <a:p>
            <a:r>
              <a:rPr lang="en-US" smtClean="0">
                <a:latin typeface="Arial" charset="0"/>
                <a:ea typeface="ＭＳ Ｐゴシック" charset="-128"/>
              </a:rPr>
              <a:t>Resources includes talent (artistic and otherwise), technology, materials. You may need to invest in branding, development activities, or more/revamped facilities. These may be one-time investments or ongoing expenses you will need to cover every year.</a:t>
            </a:r>
          </a:p>
          <a:p>
            <a:r>
              <a:rPr lang="en-US" smtClean="0">
                <a:latin typeface="Arial" charset="0"/>
                <a:ea typeface="ＭＳ Ｐゴシック" charset="-128"/>
              </a:rPr>
              <a:t>Facilities needs – you can fund these through rules of thumb like funding depreciation, but the gold standard is a SRP, again because it contains specific information about your facility.</a:t>
            </a:r>
          </a:p>
          <a:p>
            <a:endParaRPr lang="en-US" smtClean="0">
              <a:latin typeface="Arial" charset="0"/>
              <a:ea typeface="ＭＳ Ｐゴシック" charset="-128"/>
            </a:endParaRPr>
          </a:p>
          <a:p>
            <a:r>
              <a:rPr lang="en-US" smtClean="0">
                <a:latin typeface="Arial" charset="0"/>
                <a:ea typeface="ＭＳ Ｐゴシック" charset="-128"/>
              </a:rPr>
              <a:t>This process of identifying resource and capital needs is an iterative one.</a:t>
            </a:r>
          </a:p>
          <a:p>
            <a:r>
              <a:rPr lang="en-US" smtClean="0">
                <a:latin typeface="Arial" charset="0"/>
                <a:ea typeface="ＭＳ Ｐゴシック" charset="-128"/>
              </a:rPr>
              <a:t>You size the resource need. Reconsider given the market.</a:t>
            </a:r>
          </a:p>
          <a:p>
            <a:r>
              <a:rPr lang="en-US" smtClean="0">
                <a:latin typeface="Arial" charset="0"/>
                <a:ea typeface="ＭＳ Ｐゴシック" charset="-128"/>
              </a:rPr>
              <a:t>May need to adjust some piece of this given realities of costs, market, and extent of compromise that the mission can take before it becomes something else.</a:t>
            </a:r>
          </a:p>
          <a:p>
            <a:r>
              <a:rPr lang="en-US" smtClean="0">
                <a:latin typeface="Arial" charset="0"/>
                <a:ea typeface="ＭＳ Ｐゴシック" charset="-128"/>
              </a:rPr>
              <a:t>Balancing act.</a:t>
            </a:r>
          </a:p>
        </p:txBody>
      </p:sp>
      <p:sp>
        <p:nvSpPr>
          <p:cNvPr id="49156" name="Slide Number Placeholder 3"/>
          <p:cNvSpPr>
            <a:spLocks noGrp="1"/>
          </p:cNvSpPr>
          <p:nvPr>
            <p:ph type="sldNum" sz="quarter" idx="5"/>
          </p:nvPr>
        </p:nvSpPr>
        <p:spPr>
          <a:noFill/>
        </p:spPr>
        <p:txBody>
          <a:bodyPr/>
          <a:lstStyle/>
          <a:p>
            <a:fld id="{7657FB0B-6FDA-4412-B90C-A3086136094B}" type="slidenum">
              <a:rPr lang="en-US" smtClean="0"/>
              <a:pPr/>
              <a:t>17</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r>
              <a:rPr lang="en-US" smtClean="0">
                <a:latin typeface="Arial" charset="0"/>
                <a:ea typeface="ＭＳ Ｐゴシック" charset="-128"/>
              </a:rPr>
              <a:t>Facilitator: TDC</a:t>
            </a:r>
          </a:p>
          <a:p>
            <a:endParaRPr lang="en-US" smtClean="0">
              <a:latin typeface="Arial" charset="0"/>
              <a:ea typeface="ＭＳ Ｐゴシック" charset="-128"/>
            </a:endParaRPr>
          </a:p>
          <a:p>
            <a:r>
              <a:rPr lang="en-US" smtClean="0">
                <a:latin typeface="Arial" charset="0"/>
                <a:ea typeface="ＭＳ Ｐゴシック" charset="-128"/>
              </a:rPr>
              <a:t>Here’s what you get when you pull it all together – an integrated strategy.</a:t>
            </a:r>
          </a:p>
          <a:p>
            <a:r>
              <a:rPr lang="en-US" smtClean="0">
                <a:latin typeface="Arial" charset="0"/>
                <a:ea typeface="ＭＳ Ｐゴシック" charset="-128"/>
              </a:rPr>
              <a:t>You need a process that will engage all of the key stakeholders.</a:t>
            </a:r>
          </a:p>
          <a:p>
            <a:r>
              <a:rPr lang="en-US" smtClean="0">
                <a:latin typeface="Arial" charset="0"/>
                <a:ea typeface="ＭＳ Ｐゴシック" charset="-128"/>
              </a:rPr>
              <a:t>Best strategy in the world will not work without support and understanding from those who will make it happen.</a:t>
            </a:r>
          </a:p>
          <a:p>
            <a:r>
              <a:rPr lang="en-US" smtClean="0">
                <a:latin typeface="Arial" charset="0"/>
                <a:ea typeface="ＭＳ Ｐゴシック" charset="-128"/>
              </a:rPr>
              <a:t>The strategy will address the program, the organization, and the capitalization.</a:t>
            </a:r>
          </a:p>
        </p:txBody>
      </p:sp>
      <p:sp>
        <p:nvSpPr>
          <p:cNvPr id="50180" name="Slide Number Placeholder 3"/>
          <p:cNvSpPr>
            <a:spLocks noGrp="1"/>
          </p:cNvSpPr>
          <p:nvPr>
            <p:ph type="sldNum" sz="quarter" idx="5"/>
          </p:nvPr>
        </p:nvSpPr>
        <p:spPr>
          <a:noFill/>
        </p:spPr>
        <p:txBody>
          <a:bodyPr/>
          <a:lstStyle/>
          <a:p>
            <a:fld id="{987689F8-7E3B-46E6-BC53-08C3258C49A0}" type="slidenum">
              <a:rPr lang="en-US" smtClean="0"/>
              <a:pPr/>
              <a:t>18</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pPr>
              <a:buFontTx/>
              <a:buChar char="•"/>
            </a:pPr>
            <a:r>
              <a:rPr lang="en-US" sz="1000" smtClean="0">
                <a:solidFill>
                  <a:srgbClr val="454746"/>
                </a:solidFill>
                <a:latin typeface="Arial" charset="0"/>
                <a:ea typeface="ＭＳ Ｐゴシック" charset="-128"/>
              </a:rPr>
              <a:t>So with your integrated strategy  in hand you would have a capitalization strategy and it would articulate your hierarchy of needs.  </a:t>
            </a:r>
          </a:p>
          <a:p>
            <a:pPr>
              <a:buFontTx/>
              <a:buChar char="•"/>
            </a:pPr>
            <a:r>
              <a:rPr lang="en-US" sz="1000" smtClean="0">
                <a:solidFill>
                  <a:srgbClr val="454746"/>
                </a:solidFill>
                <a:latin typeface="Arial" charset="0"/>
                <a:ea typeface="ＭＳ Ｐゴシック" charset="-128"/>
              </a:rPr>
              <a:t>A solid capitalization structure is achieved over time. You can’t deal with all of the needs at once, and they must be addressed in order. For example, pursuit of a building reserve, while necessary, may be fruitless if the organization does not have enough operating funds to meet daily expenses, as the reserve will likely be tapped to meet those day to day needs.</a:t>
            </a:r>
          </a:p>
          <a:p>
            <a:pPr>
              <a:buFontTx/>
              <a:buChar char="•"/>
            </a:pPr>
            <a:r>
              <a:rPr lang="en-US" sz="1000" smtClean="0">
                <a:solidFill>
                  <a:srgbClr val="454746"/>
                </a:solidFill>
                <a:latin typeface="Arial" charset="0"/>
                <a:ea typeface="ＭＳ Ｐゴシック" charset="-128"/>
              </a:rPr>
              <a:t>In looking at a fully formed cap strategy we would expect to see:</a:t>
            </a:r>
          </a:p>
          <a:p>
            <a:pPr>
              <a:buFontTx/>
              <a:buChar char="•"/>
            </a:pPr>
            <a:r>
              <a:rPr lang="en-US" sz="1000" smtClean="0">
                <a:solidFill>
                  <a:srgbClr val="454746"/>
                </a:solidFill>
                <a:latin typeface="Arial" charset="0"/>
                <a:ea typeface="ＭＳ Ｐゴシック" charset="-128"/>
              </a:rPr>
              <a:t>Top line – a sustainable steady-state annual budgeted surplus to support the growth of these funds.</a:t>
            </a:r>
          </a:p>
          <a:p>
            <a:pPr>
              <a:buFontTx/>
              <a:buChar char="•"/>
            </a:pPr>
            <a:r>
              <a:rPr lang="en-US" sz="1000" smtClean="0">
                <a:solidFill>
                  <a:srgbClr val="454746"/>
                </a:solidFill>
                <a:latin typeface="Arial" charset="0"/>
                <a:ea typeface="ＭＳ Ｐゴシック" charset="-128"/>
              </a:rPr>
              <a:t>Of course, some organizations find themselves way behind and may need to use non-operating fundraising to ramp up or get back to the starting line.</a:t>
            </a:r>
          </a:p>
          <a:p>
            <a:pPr>
              <a:buFontTx/>
              <a:buChar char="•"/>
            </a:pPr>
            <a:r>
              <a:rPr lang="en-US" sz="1000" smtClean="0">
                <a:solidFill>
                  <a:srgbClr val="454746"/>
                </a:solidFill>
                <a:latin typeface="Arial" charset="0"/>
                <a:ea typeface="ＭＳ Ｐゴシック" charset="-128"/>
              </a:rPr>
              <a:t>Middle – your steady-state also needs to support this. </a:t>
            </a:r>
          </a:p>
          <a:p>
            <a:pPr>
              <a:buFontTx/>
              <a:buChar char="•"/>
            </a:pPr>
            <a:r>
              <a:rPr lang="en-US" sz="1000" smtClean="0">
                <a:solidFill>
                  <a:srgbClr val="454746"/>
                </a:solidFill>
                <a:latin typeface="Arial" charset="0"/>
                <a:ea typeface="ＭＳ Ｐゴシック" charset="-128"/>
              </a:rPr>
              <a:t>You could kick-start or catch-up with non-operating fundraising, but ongoing surpluses need to feed this over time.</a:t>
            </a:r>
          </a:p>
          <a:p>
            <a:pPr>
              <a:buFontTx/>
              <a:buChar char="•"/>
            </a:pPr>
            <a:r>
              <a:rPr lang="en-US" sz="1000" smtClean="0">
                <a:solidFill>
                  <a:srgbClr val="454746"/>
                </a:solidFill>
                <a:latin typeface="Arial" charset="0"/>
                <a:ea typeface="ＭＳ Ｐゴシック" charset="-128"/>
              </a:rPr>
              <a:t>Bottom – this is where you need direct infusions of non-operating capital to create the a sufficient corpus to generate meaningful annual support.</a:t>
            </a:r>
          </a:p>
          <a:p>
            <a:pPr>
              <a:buFontTx/>
              <a:buChar char="•"/>
            </a:pPr>
            <a:r>
              <a:rPr lang="en-US" sz="1000" smtClean="0">
                <a:solidFill>
                  <a:srgbClr val="454746"/>
                </a:solidFill>
                <a:latin typeface="Arial" charset="0"/>
                <a:ea typeface="ＭＳ Ｐゴシック" charset="-128"/>
              </a:rPr>
              <a:t>Of course, wise money management is required to protect these funds from risk and inflation over time. This includes stable maintenance of other funds so that you don’t raid endowment for other needs.</a:t>
            </a:r>
          </a:p>
          <a:p>
            <a:pPr>
              <a:buFontTx/>
              <a:buChar char="•"/>
            </a:pPr>
            <a:r>
              <a:rPr lang="en-US" sz="1000" smtClean="0">
                <a:solidFill>
                  <a:srgbClr val="454746"/>
                </a:solidFill>
                <a:latin typeface="Arial" charset="0"/>
                <a:ea typeface="ＭＳ Ｐゴシック" charset="-128"/>
              </a:rPr>
              <a:t>When you are thinking of your application, think about this framework, and remember to address all of the appropriate issues.</a:t>
            </a:r>
          </a:p>
          <a:p>
            <a:pPr>
              <a:buFontTx/>
              <a:buChar char="•"/>
            </a:pPr>
            <a:r>
              <a:rPr lang="en-US" sz="1000" smtClean="0">
                <a:solidFill>
                  <a:srgbClr val="454746"/>
                </a:solidFill>
                <a:latin typeface="Arial" charset="0"/>
                <a:ea typeface="ＭＳ Ｐゴシック" charset="-128"/>
              </a:rPr>
              <a:t>Even if you are asking for just one piece of this (e.g. plant reserve), you should explain how you’ve already addressed your working capital and operating reserves to demonstrate that you will use these funds as indicated.</a:t>
            </a:r>
          </a:p>
        </p:txBody>
      </p:sp>
      <p:sp>
        <p:nvSpPr>
          <p:cNvPr id="51204" name="Slide Number Placeholder 3"/>
          <p:cNvSpPr>
            <a:spLocks noGrp="1"/>
          </p:cNvSpPr>
          <p:nvPr>
            <p:ph type="sldNum" sz="quarter" idx="5"/>
          </p:nvPr>
        </p:nvSpPr>
        <p:spPr>
          <a:noFill/>
        </p:spPr>
        <p:txBody>
          <a:bodyPr/>
          <a:lstStyle/>
          <a:p>
            <a:fld id="{9DD17FED-1C65-458D-BE25-C7E0C24E3AF9}" type="slidenum">
              <a:rPr lang="en-US" smtClean="0"/>
              <a:pPr/>
              <a:t>19</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r>
              <a:rPr lang="en-US" smtClean="0">
                <a:latin typeface="Arial" charset="0"/>
                <a:ea typeface="ＭＳ Ｐゴシック" charset="-128"/>
              </a:rPr>
              <a:t>Facilitator: Kresge</a:t>
            </a:r>
          </a:p>
        </p:txBody>
      </p:sp>
      <p:sp>
        <p:nvSpPr>
          <p:cNvPr id="52228" name="Slide Number Placeholder 3"/>
          <p:cNvSpPr>
            <a:spLocks noGrp="1"/>
          </p:cNvSpPr>
          <p:nvPr>
            <p:ph type="sldNum" sz="quarter" idx="5"/>
          </p:nvPr>
        </p:nvSpPr>
        <p:spPr>
          <a:noFill/>
        </p:spPr>
        <p:txBody>
          <a:bodyPr/>
          <a:lstStyle/>
          <a:p>
            <a:fld id="{D5194BF7-3085-4F1E-B22B-5919D361C63C}" type="slidenum">
              <a:rPr lang="en-US" smtClean="0"/>
              <a:pPr/>
              <a:t>21</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r>
              <a:rPr lang="en-US" smtClean="0">
                <a:latin typeface="Arial" charset="0"/>
                <a:ea typeface="ＭＳ Ｐゴシック" charset="-128"/>
              </a:rPr>
              <a:t>Facilitator: Kresge</a:t>
            </a:r>
          </a:p>
        </p:txBody>
      </p:sp>
      <p:sp>
        <p:nvSpPr>
          <p:cNvPr id="53252" name="Slide Number Placeholder 3"/>
          <p:cNvSpPr>
            <a:spLocks noGrp="1"/>
          </p:cNvSpPr>
          <p:nvPr>
            <p:ph type="sldNum" sz="quarter" idx="5"/>
          </p:nvPr>
        </p:nvSpPr>
        <p:spPr>
          <a:noFill/>
        </p:spPr>
        <p:txBody>
          <a:bodyPr/>
          <a:lstStyle/>
          <a:p>
            <a:fld id="{FCF891AA-4BFB-41D6-A9F5-D9AE31916686}" type="slidenum">
              <a:rPr lang="en-US" smtClean="0"/>
              <a:pPr/>
              <a:t>22</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r>
              <a:rPr lang="en-US" smtClean="0">
                <a:latin typeface="Arial" charset="0"/>
                <a:ea typeface="ＭＳ Ｐゴシック" charset="-128"/>
              </a:rPr>
              <a:t>Facilitator: Kresge</a:t>
            </a:r>
          </a:p>
        </p:txBody>
      </p:sp>
      <p:sp>
        <p:nvSpPr>
          <p:cNvPr id="54276" name="Slide Number Placeholder 3"/>
          <p:cNvSpPr>
            <a:spLocks noGrp="1"/>
          </p:cNvSpPr>
          <p:nvPr>
            <p:ph type="sldNum" sz="quarter" idx="5"/>
          </p:nvPr>
        </p:nvSpPr>
        <p:spPr>
          <a:noFill/>
        </p:spPr>
        <p:txBody>
          <a:bodyPr/>
          <a:lstStyle/>
          <a:p>
            <a:fld id="{2E318FCB-3FB7-4969-9669-6273278B2334}" type="slidenum">
              <a:rPr lang="en-US" smtClean="0"/>
              <a:pPr/>
              <a:t>23</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r>
              <a:rPr lang="en-US" smtClean="0">
                <a:latin typeface="Arial" charset="0"/>
                <a:ea typeface="ＭＳ Ｐゴシック" charset="-128"/>
              </a:rPr>
              <a:t>Facilitator: Kresge</a:t>
            </a:r>
          </a:p>
          <a:p>
            <a:endParaRPr lang="en-US" smtClean="0">
              <a:latin typeface="Arial" charset="0"/>
              <a:ea typeface="ＭＳ Ｐゴシック" charset="-128"/>
            </a:endParaRPr>
          </a:p>
        </p:txBody>
      </p:sp>
      <p:sp>
        <p:nvSpPr>
          <p:cNvPr id="36868" name="Slide Number Placeholder 3"/>
          <p:cNvSpPr>
            <a:spLocks noGrp="1"/>
          </p:cNvSpPr>
          <p:nvPr>
            <p:ph type="sldNum" sz="quarter" idx="5"/>
          </p:nvPr>
        </p:nvSpPr>
        <p:spPr>
          <a:noFill/>
        </p:spPr>
        <p:txBody>
          <a:bodyPr/>
          <a:lstStyle/>
          <a:p>
            <a:fld id="{A5BF5BE1-1546-409E-AF53-80846288C632}" type="slidenum">
              <a:rPr lang="en-US" smtClean="0"/>
              <a:pPr/>
              <a:t>3</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r>
              <a:rPr lang="en-US" smtClean="0">
                <a:latin typeface="Arial" charset="0"/>
                <a:ea typeface="ＭＳ Ｐゴシック" charset="-128"/>
              </a:rPr>
              <a:t>Facilitator: Kresge</a:t>
            </a:r>
          </a:p>
        </p:txBody>
      </p:sp>
      <p:sp>
        <p:nvSpPr>
          <p:cNvPr id="55300" name="Slide Number Placeholder 3"/>
          <p:cNvSpPr>
            <a:spLocks noGrp="1"/>
          </p:cNvSpPr>
          <p:nvPr>
            <p:ph type="sldNum" sz="quarter" idx="5"/>
          </p:nvPr>
        </p:nvSpPr>
        <p:spPr>
          <a:noFill/>
        </p:spPr>
        <p:txBody>
          <a:bodyPr/>
          <a:lstStyle/>
          <a:p>
            <a:fld id="{79C32EDA-9B68-4C5B-888E-48FDEAF7D472}" type="slidenum">
              <a:rPr lang="en-US" smtClean="0"/>
              <a:pPr/>
              <a:t>24</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r>
              <a:rPr lang="en-US" smtClean="0">
                <a:latin typeface="Arial" charset="0"/>
                <a:ea typeface="ＭＳ Ｐゴシック" charset="-128"/>
              </a:rPr>
              <a:t>Facilitator: Kresge competitive analysis of the organization's articulated alignment </a:t>
            </a:r>
          </a:p>
        </p:txBody>
      </p:sp>
      <p:sp>
        <p:nvSpPr>
          <p:cNvPr id="56324" name="Slide Number Placeholder 3"/>
          <p:cNvSpPr>
            <a:spLocks noGrp="1"/>
          </p:cNvSpPr>
          <p:nvPr>
            <p:ph type="sldNum" sz="quarter" idx="5"/>
          </p:nvPr>
        </p:nvSpPr>
        <p:spPr>
          <a:noFill/>
        </p:spPr>
        <p:txBody>
          <a:bodyPr/>
          <a:lstStyle/>
          <a:p>
            <a:fld id="{F9471157-9FA3-4724-A794-6D0CBF3F41D3}" type="slidenum">
              <a:rPr lang="en-US" smtClean="0"/>
              <a:pPr/>
              <a:t>25</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r>
              <a:rPr lang="en-US" smtClean="0">
                <a:latin typeface="Arial" charset="0"/>
                <a:ea typeface="ＭＳ Ｐゴシック" charset="-128"/>
              </a:rPr>
              <a:t>Facilitator: Kresge</a:t>
            </a:r>
          </a:p>
        </p:txBody>
      </p:sp>
      <p:sp>
        <p:nvSpPr>
          <p:cNvPr id="57348" name="Slide Number Placeholder 3"/>
          <p:cNvSpPr>
            <a:spLocks noGrp="1"/>
          </p:cNvSpPr>
          <p:nvPr>
            <p:ph type="sldNum" sz="quarter" idx="5"/>
          </p:nvPr>
        </p:nvSpPr>
        <p:spPr>
          <a:noFill/>
        </p:spPr>
        <p:txBody>
          <a:bodyPr/>
          <a:lstStyle/>
          <a:p>
            <a:fld id="{ABF58CFF-1DA1-47F2-BAF2-B61B9BED12A5}" type="slidenum">
              <a:rPr lang="en-US" smtClean="0"/>
              <a:pPr/>
              <a:t>26</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r>
              <a:rPr lang="en-US" smtClean="0">
                <a:latin typeface="Arial" charset="0"/>
                <a:ea typeface="ＭＳ Ｐゴシック" charset="-128"/>
              </a:rPr>
              <a:t>Facilitator: Kresge</a:t>
            </a:r>
          </a:p>
        </p:txBody>
      </p:sp>
      <p:sp>
        <p:nvSpPr>
          <p:cNvPr id="58372" name="Slide Number Placeholder 3"/>
          <p:cNvSpPr>
            <a:spLocks noGrp="1"/>
          </p:cNvSpPr>
          <p:nvPr>
            <p:ph type="sldNum" sz="quarter" idx="5"/>
          </p:nvPr>
        </p:nvSpPr>
        <p:spPr>
          <a:noFill/>
        </p:spPr>
        <p:txBody>
          <a:bodyPr/>
          <a:lstStyle/>
          <a:p>
            <a:fld id="{2EE867E2-688A-48D9-A676-BD0333325A3B}" type="slidenum">
              <a:rPr lang="en-US" smtClean="0"/>
              <a:pPr/>
              <a:t>27</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r>
              <a:rPr lang="en-US" smtClean="0">
                <a:latin typeface="Arial" charset="0"/>
                <a:ea typeface="ＭＳ Ｐゴシック" charset="-128"/>
              </a:rPr>
              <a:t>Facilitator: TDC or Kresge</a:t>
            </a:r>
          </a:p>
          <a:p>
            <a:endParaRPr lang="en-US" smtClean="0">
              <a:latin typeface="Arial" charset="0"/>
              <a:ea typeface="ＭＳ Ｐゴシック" charset="-128"/>
            </a:endParaRPr>
          </a:p>
        </p:txBody>
      </p:sp>
      <p:sp>
        <p:nvSpPr>
          <p:cNvPr id="60420" name="Slide Number Placeholder 3"/>
          <p:cNvSpPr>
            <a:spLocks noGrp="1"/>
          </p:cNvSpPr>
          <p:nvPr>
            <p:ph type="sldNum" sz="quarter" idx="5"/>
          </p:nvPr>
        </p:nvSpPr>
        <p:spPr>
          <a:noFill/>
        </p:spPr>
        <p:txBody>
          <a:bodyPr/>
          <a:lstStyle/>
          <a:p>
            <a:fld id="{0390FF11-0E4E-4261-AAD2-FF44389C239B}" type="slidenum">
              <a:rPr lang="en-US" smtClean="0"/>
              <a:pPr/>
              <a:t>28</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r>
              <a:rPr lang="en-US" smtClean="0">
                <a:latin typeface="Arial" charset="0"/>
                <a:ea typeface="ＭＳ Ｐゴシック" charset="-128"/>
              </a:rPr>
              <a:t>Facilitator: Kresge</a:t>
            </a:r>
          </a:p>
          <a:p>
            <a:endParaRPr lang="en-US" smtClean="0">
              <a:latin typeface="Arial" charset="0"/>
              <a:ea typeface="ＭＳ Ｐゴシック" charset="-128"/>
            </a:endParaRPr>
          </a:p>
          <a:p>
            <a:r>
              <a:rPr lang="en-US" smtClean="0">
                <a:latin typeface="Arial" charset="0"/>
                <a:ea typeface="ＭＳ Ｐゴシック" charset="-128"/>
              </a:rPr>
              <a:t>Attachments include:</a:t>
            </a:r>
          </a:p>
          <a:p>
            <a:pPr marL="800100" lvl="1" indent="-342900" eaLnBrk="1" hangingPunct="1">
              <a:lnSpc>
                <a:spcPct val="90000"/>
              </a:lnSpc>
              <a:spcBef>
                <a:spcPct val="20000"/>
              </a:spcBef>
              <a:buFont typeface="Wingdings" pitchFamily="2" charset="2"/>
              <a:buChar char="ü"/>
            </a:pPr>
            <a:r>
              <a:rPr lang="en-US" sz="1800" smtClean="0">
                <a:solidFill>
                  <a:srgbClr val="454746"/>
                </a:solidFill>
                <a:latin typeface="Arial" charset="0"/>
                <a:ea typeface="ＭＳ Ｐゴシック" charset="-128"/>
              </a:rPr>
              <a:t>Demographic data sheet</a:t>
            </a:r>
          </a:p>
          <a:p>
            <a:pPr marL="800100" lvl="1" indent="-342900" eaLnBrk="1" hangingPunct="1">
              <a:lnSpc>
                <a:spcPct val="90000"/>
              </a:lnSpc>
              <a:spcBef>
                <a:spcPct val="20000"/>
              </a:spcBef>
              <a:buFont typeface="Wingdings" pitchFamily="2" charset="2"/>
              <a:buChar char="ü"/>
            </a:pPr>
            <a:r>
              <a:rPr lang="en-US" sz="1800" smtClean="0">
                <a:solidFill>
                  <a:srgbClr val="454746"/>
                </a:solidFill>
                <a:latin typeface="Arial" charset="0"/>
                <a:ea typeface="ＭＳ Ｐゴシック" charset="-128"/>
              </a:rPr>
              <a:t>Unrestricted Net Assets Tool</a:t>
            </a:r>
          </a:p>
          <a:p>
            <a:pPr marL="800100" lvl="1" indent="-342900" eaLnBrk="1" hangingPunct="1">
              <a:lnSpc>
                <a:spcPct val="90000"/>
              </a:lnSpc>
              <a:spcBef>
                <a:spcPct val="20000"/>
              </a:spcBef>
              <a:buFont typeface="Wingdings" pitchFamily="2" charset="2"/>
              <a:buChar char="ü"/>
            </a:pPr>
            <a:r>
              <a:rPr lang="en-US" sz="1800" smtClean="0">
                <a:solidFill>
                  <a:srgbClr val="454746"/>
                </a:solidFill>
                <a:latin typeface="Arial" charset="0"/>
                <a:ea typeface="ＭＳ Ｐゴシック" charset="-128"/>
              </a:rPr>
              <a:t>Facilities Budget and Campaign Sheet, if applying for a Facilities Investment Grant</a:t>
            </a:r>
          </a:p>
          <a:p>
            <a:pPr marL="800100" lvl="1" indent="-342900" eaLnBrk="1" hangingPunct="1">
              <a:lnSpc>
                <a:spcPct val="90000"/>
              </a:lnSpc>
              <a:spcBef>
                <a:spcPct val="20000"/>
              </a:spcBef>
              <a:buFont typeface="Wingdings" pitchFamily="2" charset="2"/>
              <a:buChar char="ü"/>
            </a:pPr>
            <a:r>
              <a:rPr lang="en-US" sz="1800" smtClean="0">
                <a:solidFill>
                  <a:srgbClr val="454746"/>
                </a:solidFill>
                <a:latin typeface="Arial" charset="0"/>
                <a:ea typeface="ＭＳ Ｐゴシック" charset="-128"/>
              </a:rPr>
              <a:t>Current budget</a:t>
            </a:r>
          </a:p>
          <a:p>
            <a:pPr marL="800100" lvl="1" indent="-342900" eaLnBrk="1" hangingPunct="1">
              <a:lnSpc>
                <a:spcPct val="90000"/>
              </a:lnSpc>
              <a:spcBef>
                <a:spcPct val="20000"/>
              </a:spcBef>
              <a:buFont typeface="Wingdings" pitchFamily="2" charset="2"/>
              <a:buChar char="ü"/>
            </a:pPr>
            <a:r>
              <a:rPr lang="en-US" sz="1800" smtClean="0">
                <a:solidFill>
                  <a:srgbClr val="454746"/>
                </a:solidFill>
                <a:latin typeface="Arial" charset="0"/>
                <a:ea typeface="ＭＳ Ｐゴシック" charset="-128"/>
              </a:rPr>
              <a:t>Current audit</a:t>
            </a:r>
          </a:p>
          <a:p>
            <a:pPr marL="800100" lvl="1" indent="-342900" eaLnBrk="1" hangingPunct="1">
              <a:lnSpc>
                <a:spcPct val="90000"/>
              </a:lnSpc>
              <a:spcBef>
                <a:spcPct val="20000"/>
              </a:spcBef>
              <a:buFont typeface="Wingdings" pitchFamily="2" charset="2"/>
              <a:buChar char="ü"/>
            </a:pPr>
            <a:r>
              <a:rPr lang="en-US" sz="1800" smtClean="0">
                <a:solidFill>
                  <a:srgbClr val="454746"/>
                </a:solidFill>
                <a:latin typeface="Arial" charset="0"/>
                <a:ea typeface="ＭＳ Ｐゴシック" charset="-128"/>
              </a:rPr>
              <a:t>Cultural Data Project profile (for organizations in CA, IL, NY, MD, MA, OH and PA)</a:t>
            </a:r>
          </a:p>
        </p:txBody>
      </p:sp>
      <p:sp>
        <p:nvSpPr>
          <p:cNvPr id="59396" name="Slide Number Placeholder 3"/>
          <p:cNvSpPr>
            <a:spLocks noGrp="1"/>
          </p:cNvSpPr>
          <p:nvPr>
            <p:ph type="sldNum" sz="quarter" idx="5"/>
          </p:nvPr>
        </p:nvSpPr>
        <p:spPr>
          <a:noFill/>
        </p:spPr>
        <p:txBody>
          <a:bodyPr/>
          <a:lstStyle/>
          <a:p>
            <a:fld id="{FD1380CD-796E-4F4B-87D4-D0169648AA83}" type="slidenum">
              <a:rPr lang="en-US" smtClean="0"/>
              <a:pPr/>
              <a:t>29</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r>
              <a:rPr lang="en-US" smtClean="0">
                <a:latin typeface="Arial" charset="0"/>
                <a:ea typeface="ＭＳ Ｐゴシック" charset="-128"/>
              </a:rPr>
              <a:t>Facilitator: Kresge   </a:t>
            </a:r>
          </a:p>
          <a:p>
            <a:endParaRPr lang="en-US" smtClean="0">
              <a:latin typeface="Arial" charset="0"/>
              <a:ea typeface="ＭＳ Ｐゴシック" charset="-128"/>
            </a:endParaRPr>
          </a:p>
          <a:p>
            <a:r>
              <a:rPr lang="en-US" smtClean="0">
                <a:latin typeface="Arial" charset="0"/>
                <a:ea typeface="ＭＳ Ｐゴシック" charset="-128"/>
              </a:rPr>
              <a:t>Organizations with competitive preliminary applications will be invited to submit full applications. For those organizations that submit promising preliminary applications but require additional support to complete their analysis, planning grants may be made available.</a:t>
            </a:r>
          </a:p>
          <a:p>
            <a:r>
              <a:rPr lang="en-US" smtClean="0">
                <a:latin typeface="Arial" charset="0"/>
                <a:ea typeface="ＭＳ Ｐゴシック" charset="-128"/>
              </a:rPr>
              <a:t>The size of the grant will be dependent on the type of project and the size, scope and business model of the organization. Some grants may be designed as matching or challenge grants. Additionally, full applications will be reviewed to see if other funding methods may be appropriate. In general, multi-year Institutional Capitalization grants will not exceed $1 million and/or a period of three years from the time of the grant award.</a:t>
            </a:r>
          </a:p>
          <a:p>
            <a:endParaRPr lang="en-US" smtClean="0">
              <a:latin typeface="Arial" charset="0"/>
              <a:ea typeface="ＭＳ Ｐゴシック" charset="-128"/>
            </a:endParaRPr>
          </a:p>
        </p:txBody>
      </p:sp>
      <p:sp>
        <p:nvSpPr>
          <p:cNvPr id="61444" name="Slide Number Placeholder 3"/>
          <p:cNvSpPr>
            <a:spLocks noGrp="1"/>
          </p:cNvSpPr>
          <p:nvPr>
            <p:ph type="sldNum" sz="quarter" idx="5"/>
          </p:nvPr>
        </p:nvSpPr>
        <p:spPr>
          <a:noFill/>
        </p:spPr>
        <p:txBody>
          <a:bodyPr/>
          <a:lstStyle/>
          <a:p>
            <a:fld id="{7CFC49B6-63AB-4BE1-ADA7-4BD474FCA957}" type="slidenum">
              <a:rPr lang="en-US" smtClean="0"/>
              <a:pPr/>
              <a:t>30</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r>
              <a:rPr lang="en-US" smtClean="0">
                <a:latin typeface="Arial" charset="0"/>
                <a:ea typeface="ＭＳ Ｐゴシック" charset="-128"/>
              </a:rPr>
              <a:t>Facilitator: Kresge</a:t>
            </a:r>
          </a:p>
        </p:txBody>
      </p:sp>
      <p:sp>
        <p:nvSpPr>
          <p:cNvPr id="37892" name="Slide Number Placeholder 3"/>
          <p:cNvSpPr>
            <a:spLocks noGrp="1"/>
          </p:cNvSpPr>
          <p:nvPr>
            <p:ph type="sldNum" sz="quarter" idx="5"/>
          </p:nvPr>
        </p:nvSpPr>
        <p:spPr>
          <a:noFill/>
        </p:spPr>
        <p:txBody>
          <a:bodyPr/>
          <a:lstStyle/>
          <a:p>
            <a:fld id="{BAC7866F-E39C-420B-8ECD-07ADBFF0E82D}" type="slidenum">
              <a:rPr lang="en-US" smtClean="0"/>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r>
              <a:rPr lang="en-US" smtClean="0">
                <a:latin typeface="Arial" charset="0"/>
                <a:ea typeface="ＭＳ Ｐゴシック" charset="-128"/>
              </a:rPr>
              <a:t>Facilitator: Kresge</a:t>
            </a:r>
          </a:p>
        </p:txBody>
      </p:sp>
      <p:sp>
        <p:nvSpPr>
          <p:cNvPr id="38916" name="Slide Number Placeholder 3"/>
          <p:cNvSpPr>
            <a:spLocks noGrp="1"/>
          </p:cNvSpPr>
          <p:nvPr>
            <p:ph type="sldNum" sz="quarter" idx="5"/>
          </p:nvPr>
        </p:nvSpPr>
        <p:spPr>
          <a:noFill/>
        </p:spPr>
        <p:txBody>
          <a:bodyPr/>
          <a:lstStyle/>
          <a:p>
            <a:fld id="{4B2FE953-D81A-4E75-A324-7D0C0757BD1E}" type="slidenum">
              <a:rPr lang="en-US" smtClean="0"/>
              <a:pPr/>
              <a:t>6</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r>
              <a:rPr lang="en-US" smtClean="0">
                <a:latin typeface="Arial" charset="0"/>
                <a:ea typeface="ＭＳ Ｐゴシック" charset="-128"/>
              </a:rPr>
              <a:t>Facilitator: Kresge</a:t>
            </a:r>
          </a:p>
        </p:txBody>
      </p:sp>
      <p:sp>
        <p:nvSpPr>
          <p:cNvPr id="39940" name="Slide Number Placeholder 3"/>
          <p:cNvSpPr>
            <a:spLocks noGrp="1"/>
          </p:cNvSpPr>
          <p:nvPr>
            <p:ph type="sldNum" sz="quarter" idx="5"/>
          </p:nvPr>
        </p:nvSpPr>
        <p:spPr>
          <a:noFill/>
        </p:spPr>
        <p:txBody>
          <a:bodyPr/>
          <a:lstStyle/>
          <a:p>
            <a:fld id="{F7691DE1-547F-4B6C-AF1E-C0AB13CC8255}" type="slidenum">
              <a:rPr lang="en-US" smtClean="0"/>
              <a:pPr/>
              <a:t>7</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r>
              <a:rPr lang="en-US" smtClean="0">
                <a:latin typeface="Arial" charset="0"/>
                <a:ea typeface="ＭＳ Ｐゴシック" charset="-128"/>
              </a:rPr>
              <a:t>Facilitator: TDC</a:t>
            </a:r>
          </a:p>
          <a:p>
            <a:endParaRPr lang="en-US" smtClean="0">
              <a:latin typeface="Arial" charset="0"/>
              <a:ea typeface="ＭＳ Ｐゴシック" charset="-128"/>
            </a:endParaRPr>
          </a:p>
          <a:p>
            <a:pPr eaLnBrk="1" hangingPunct="1">
              <a:spcBef>
                <a:spcPct val="0"/>
              </a:spcBef>
            </a:pPr>
            <a:r>
              <a:rPr lang="en-US" smtClean="0">
                <a:latin typeface="Arial" charset="0"/>
                <a:ea typeface="ＭＳ Ｐゴシック" charset="-128"/>
              </a:rPr>
              <a:t>Understanding capitalization is a key element to formulating a feasible strategy for your organization to meet its mission over time.</a:t>
            </a:r>
          </a:p>
          <a:p>
            <a:pPr eaLnBrk="1" hangingPunct="1">
              <a:spcBef>
                <a:spcPct val="0"/>
              </a:spcBef>
            </a:pPr>
            <a:endParaRPr lang="en-US" smtClean="0">
              <a:latin typeface="Arial" charset="0"/>
              <a:ea typeface="ＭＳ Ｐゴシック" charset="-128"/>
            </a:endParaRPr>
          </a:p>
          <a:p>
            <a:pPr eaLnBrk="1" hangingPunct="1">
              <a:spcBef>
                <a:spcPct val="0"/>
              </a:spcBef>
            </a:pPr>
            <a:r>
              <a:rPr lang="en-US" smtClean="0">
                <a:latin typeface="Arial" charset="0"/>
                <a:ea typeface="ＭＳ Ｐゴシック" charset="-128"/>
              </a:rPr>
              <a:t>Capital funds can be divided into five basic types, each of which has its purpose. </a:t>
            </a:r>
          </a:p>
          <a:p>
            <a:pPr eaLnBrk="1" hangingPunct="1">
              <a:spcBef>
                <a:spcPct val="0"/>
              </a:spcBef>
            </a:pPr>
            <a:endParaRPr lang="en-US" smtClean="0">
              <a:latin typeface="Arial" charset="0"/>
              <a:ea typeface="ＭＳ Ｐゴシック" charset="-128"/>
            </a:endParaRPr>
          </a:p>
          <a:p>
            <a:pPr eaLnBrk="1" hangingPunct="1">
              <a:spcBef>
                <a:spcPct val="0"/>
              </a:spcBef>
            </a:pPr>
            <a:r>
              <a:rPr lang="en-US" smtClean="0">
                <a:latin typeface="Arial" charset="0"/>
                <a:ea typeface="ＭＳ Ｐゴシック" charset="-128"/>
              </a:rPr>
              <a:t>The purposes range from: </a:t>
            </a:r>
          </a:p>
          <a:p>
            <a:pPr eaLnBrk="1" hangingPunct="1">
              <a:spcBef>
                <a:spcPct val="0"/>
              </a:spcBef>
            </a:pPr>
            <a:r>
              <a:rPr lang="en-US" smtClean="0">
                <a:latin typeface="Arial" charset="0"/>
                <a:ea typeface="ＭＳ Ｐゴシック" charset="-128"/>
              </a:rPr>
              <a:t>smoothing cash flow cycles, </a:t>
            </a:r>
          </a:p>
          <a:p>
            <a:pPr eaLnBrk="1" hangingPunct="1">
              <a:spcBef>
                <a:spcPct val="0"/>
              </a:spcBef>
            </a:pPr>
            <a:r>
              <a:rPr lang="en-US" smtClean="0">
                <a:latin typeface="Arial" charset="0"/>
                <a:ea typeface="ＭＳ Ｐゴシック" charset="-128"/>
              </a:rPr>
              <a:t>mitigating unforeseen risks (like insurance), </a:t>
            </a:r>
          </a:p>
          <a:p>
            <a:pPr eaLnBrk="1" hangingPunct="1">
              <a:spcBef>
                <a:spcPct val="0"/>
              </a:spcBef>
            </a:pPr>
            <a:r>
              <a:rPr lang="en-US" smtClean="0">
                <a:latin typeface="Arial" charset="0"/>
                <a:ea typeface="ＭＳ Ｐゴシック" charset="-128"/>
              </a:rPr>
              <a:t>taking risks to innovate, and </a:t>
            </a:r>
          </a:p>
          <a:p>
            <a:pPr eaLnBrk="1" hangingPunct="1">
              <a:spcBef>
                <a:spcPct val="0"/>
              </a:spcBef>
            </a:pPr>
            <a:r>
              <a:rPr lang="en-US" smtClean="0">
                <a:latin typeface="Arial" charset="0"/>
                <a:ea typeface="ＭＳ Ｐゴシック" charset="-128"/>
              </a:rPr>
              <a:t>responsibly stewarding key assets required to meet your mission.</a:t>
            </a:r>
          </a:p>
          <a:p>
            <a:pPr eaLnBrk="1" hangingPunct="1">
              <a:spcBef>
                <a:spcPct val="0"/>
              </a:spcBef>
            </a:pPr>
            <a:endParaRPr lang="en-US" smtClean="0">
              <a:latin typeface="Arial" charset="0"/>
              <a:ea typeface="ＭＳ Ｐゴシック" charset="-128"/>
            </a:endParaRPr>
          </a:p>
          <a:p>
            <a:pPr eaLnBrk="1" hangingPunct="1">
              <a:spcBef>
                <a:spcPct val="0"/>
              </a:spcBef>
            </a:pPr>
            <a:r>
              <a:rPr lang="en-US" smtClean="0">
                <a:latin typeface="Arial" charset="0"/>
                <a:ea typeface="ＭＳ Ｐゴシック" charset="-128"/>
              </a:rPr>
              <a:t>Not all of these funds are relevant for all organizations. </a:t>
            </a:r>
          </a:p>
        </p:txBody>
      </p:sp>
      <p:sp>
        <p:nvSpPr>
          <p:cNvPr id="40964" name="Slide Number Placeholder 3"/>
          <p:cNvSpPr>
            <a:spLocks noGrp="1"/>
          </p:cNvSpPr>
          <p:nvPr>
            <p:ph type="sldNum" sz="quarter" idx="5"/>
          </p:nvPr>
        </p:nvSpPr>
        <p:spPr>
          <a:noFill/>
        </p:spPr>
        <p:txBody>
          <a:bodyPr/>
          <a:lstStyle/>
          <a:p>
            <a:fld id="{B73017B0-F236-4EBF-9615-F98A02A478FE}" type="slidenum">
              <a:rPr lang="en-US" smtClean="0"/>
              <a:pPr/>
              <a:t>9</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p:spPr>
        <p:txBody>
          <a:bodyPr/>
          <a:lstStyle/>
          <a:p>
            <a:r>
              <a:rPr lang="en-US" smtClean="0">
                <a:latin typeface="Arial" charset="0"/>
                <a:ea typeface="ＭＳ Ｐゴシック" charset="-128"/>
              </a:rPr>
              <a:t>Facilitator: TDC</a:t>
            </a:r>
          </a:p>
          <a:p>
            <a:endParaRPr lang="en-US" smtClean="0">
              <a:latin typeface="Arial" charset="0"/>
              <a:ea typeface="ＭＳ Ｐゴシック" charset="-128"/>
            </a:endParaRPr>
          </a:p>
          <a:p>
            <a:pPr>
              <a:buFontTx/>
              <a:buChar char="•"/>
            </a:pPr>
            <a:r>
              <a:rPr lang="en-US" sz="1000" smtClean="0">
                <a:latin typeface="Arial" charset="0"/>
                <a:ea typeface="ＭＳ Ｐゴシック" charset="-128"/>
              </a:rPr>
              <a:t>We often see signs of poor capitalization reflected in common organizational issues that consume our attention on a day to day basis:  such as lack of cash, inability to try new programs, chronic deficits or poor building conditions…but these are actually simply warning signs of much larger issues at play</a:t>
            </a:r>
          </a:p>
          <a:p>
            <a:pPr>
              <a:buFontTx/>
              <a:buChar char="•"/>
            </a:pPr>
            <a:r>
              <a:rPr lang="en-US" sz="1000" smtClean="0">
                <a:latin typeface="Arial" charset="0"/>
                <a:ea typeface="ＭＳ Ｐゴシック" charset="-128"/>
              </a:rPr>
              <a:t>We are putting the mission  – the art itself -- at risk</a:t>
            </a:r>
          </a:p>
          <a:p>
            <a:pPr>
              <a:buFontTx/>
              <a:buChar char="•"/>
            </a:pPr>
            <a:r>
              <a:rPr lang="en-US" sz="1000" smtClean="0">
                <a:latin typeface="Arial" charset="0"/>
                <a:ea typeface="ＭＳ Ｐゴシック" charset="-128"/>
              </a:rPr>
              <a:t>This creates an ever declining spiral to deliver on mission:</a:t>
            </a:r>
          </a:p>
          <a:p>
            <a:pPr>
              <a:buFontTx/>
              <a:buChar char="•"/>
            </a:pPr>
            <a:r>
              <a:rPr lang="en-US" sz="1000" smtClean="0">
                <a:latin typeface="Arial" charset="0"/>
                <a:ea typeface="ＭＳ Ｐゴシック" charset="-128"/>
              </a:rPr>
              <a:t>Lack of ability to innovate, attract talent, to offer consistent programming, risk of dilution of quality of product, and an inability to steward our assets or collections.</a:t>
            </a:r>
          </a:p>
          <a:p>
            <a:pPr>
              <a:buFontTx/>
              <a:buChar char="•"/>
            </a:pPr>
            <a:r>
              <a:rPr lang="en-US" sz="1000" smtClean="0">
                <a:latin typeface="Arial" charset="0"/>
                <a:ea typeface="ＭＳ Ｐゴシック" charset="-128"/>
              </a:rPr>
              <a:t>What are the impacts of chronic undercapitalization:</a:t>
            </a:r>
          </a:p>
          <a:p>
            <a:pPr lvl="1" eaLnBrk="1" hangingPunct="1">
              <a:buFontTx/>
              <a:buChar char="•"/>
            </a:pPr>
            <a:r>
              <a:rPr lang="en-US" sz="1000" b="1" smtClean="0">
                <a:latin typeface="Arial" charset="0"/>
                <a:ea typeface="ＭＳ Ｐゴシック" charset="-128"/>
              </a:rPr>
              <a:t>Survival mode:  </a:t>
            </a:r>
            <a:r>
              <a:rPr lang="en-US" sz="1000" smtClean="0">
                <a:latin typeface="Arial" charset="0"/>
                <a:ea typeface="ＭＳ Ｐゴシック" charset="-128"/>
              </a:rPr>
              <a:t>No strategic thinking</a:t>
            </a:r>
          </a:p>
          <a:p>
            <a:pPr lvl="1" eaLnBrk="1" hangingPunct="1">
              <a:spcBef>
                <a:spcPts val="700"/>
              </a:spcBef>
              <a:buFontTx/>
              <a:buChar char="•"/>
            </a:pPr>
            <a:r>
              <a:rPr lang="en-US" sz="1000" b="1" smtClean="0">
                <a:latin typeface="Arial" charset="0"/>
                <a:ea typeface="ＭＳ Ｐゴシック" charset="-128"/>
              </a:rPr>
              <a:t>Stress:  </a:t>
            </a:r>
            <a:r>
              <a:rPr lang="en-US" sz="1000" smtClean="0">
                <a:latin typeface="Arial" charset="0"/>
                <a:ea typeface="ＭＳ Ｐゴシック" charset="-128"/>
              </a:rPr>
              <a:t>Staff burnout</a:t>
            </a:r>
          </a:p>
          <a:p>
            <a:pPr lvl="1" eaLnBrk="1" hangingPunct="1">
              <a:spcBef>
                <a:spcPts val="700"/>
              </a:spcBef>
              <a:buFontTx/>
              <a:buChar char="•"/>
            </a:pPr>
            <a:r>
              <a:rPr lang="en-US" sz="1000" b="1" smtClean="0">
                <a:latin typeface="Arial" charset="0"/>
                <a:ea typeface="ＭＳ Ｐゴシック" charset="-128"/>
              </a:rPr>
              <a:t>Constraint:  </a:t>
            </a:r>
            <a:r>
              <a:rPr lang="en-US" sz="1000" smtClean="0">
                <a:latin typeface="Arial" charset="0"/>
                <a:ea typeface="ＭＳ Ｐゴシック" charset="-128"/>
              </a:rPr>
              <a:t>Inability to adapt to change, weather economic downturns, to innovate, or explore opportunities.</a:t>
            </a:r>
          </a:p>
          <a:p>
            <a:pPr lvl="1" eaLnBrk="1" hangingPunct="1">
              <a:spcBef>
                <a:spcPts val="700"/>
              </a:spcBef>
              <a:buFontTx/>
              <a:buChar char="•"/>
            </a:pPr>
            <a:r>
              <a:rPr lang="en-US" sz="1000" b="1" smtClean="0">
                <a:latin typeface="Arial" charset="0"/>
                <a:ea typeface="ＭＳ Ｐゴシック" charset="-128"/>
              </a:rPr>
              <a:t>Mediocrity:  </a:t>
            </a:r>
            <a:r>
              <a:rPr lang="en-US" sz="1000" smtClean="0">
                <a:latin typeface="Arial" charset="0"/>
                <a:ea typeface="ＭＳ Ｐゴシック" charset="-128"/>
              </a:rPr>
              <a:t>Artistic quality can be compromised because of risk-averse behavior and the distraction of dealing with poor capitalization.</a:t>
            </a:r>
          </a:p>
          <a:p>
            <a:pPr lvl="1" eaLnBrk="1" hangingPunct="1">
              <a:spcBef>
                <a:spcPts val="700"/>
              </a:spcBef>
              <a:buFontTx/>
              <a:buChar char="•"/>
            </a:pPr>
            <a:r>
              <a:rPr lang="en-US" sz="1000" b="1" smtClean="0">
                <a:latin typeface="Arial" charset="0"/>
                <a:ea typeface="ＭＳ Ｐゴシック" charset="-128"/>
              </a:rPr>
              <a:t>Failure</a:t>
            </a:r>
            <a:r>
              <a:rPr lang="en-US" sz="1000" smtClean="0">
                <a:latin typeface="Arial" charset="0"/>
                <a:ea typeface="ＭＳ Ｐゴシック" charset="-128"/>
              </a:rPr>
              <a:t>:  All of the above can potentially lead to organizational collapse.</a:t>
            </a:r>
          </a:p>
        </p:txBody>
      </p:sp>
      <p:sp>
        <p:nvSpPr>
          <p:cNvPr id="41988" name="Slide Number Placeholder 3"/>
          <p:cNvSpPr>
            <a:spLocks noGrp="1"/>
          </p:cNvSpPr>
          <p:nvPr>
            <p:ph type="sldNum" sz="quarter" idx="5"/>
          </p:nvPr>
        </p:nvSpPr>
        <p:spPr>
          <a:noFill/>
        </p:spPr>
        <p:txBody>
          <a:bodyPr/>
          <a:lstStyle/>
          <a:p>
            <a:fld id="{237E2987-8276-4B3D-921B-D1982B6F5D7E}" type="slidenum">
              <a:rPr lang="en-US" smtClean="0"/>
              <a:pPr/>
              <a:t>10</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r>
              <a:rPr lang="en-US" smtClean="0">
                <a:latin typeface="Arial" charset="0"/>
                <a:ea typeface="ＭＳ Ｐゴシック" charset="-128"/>
              </a:rPr>
              <a:t>Facilitator: TDC</a:t>
            </a:r>
          </a:p>
          <a:p>
            <a:endParaRPr lang="en-US" smtClean="0">
              <a:latin typeface="Arial" charset="0"/>
              <a:ea typeface="ＭＳ Ｐゴシック" charset="-128"/>
            </a:endParaRPr>
          </a:p>
          <a:p>
            <a:r>
              <a:rPr lang="en-US" smtClean="0">
                <a:latin typeface="Arial" charset="0"/>
                <a:ea typeface="ＭＳ Ｐゴシック" charset="-128"/>
              </a:rPr>
              <a:t>Before you can determine your capitalization strategy, you need to understand your current capitalization position. </a:t>
            </a:r>
          </a:p>
          <a:p>
            <a:endParaRPr lang="en-US" smtClean="0">
              <a:latin typeface="Arial" charset="0"/>
              <a:ea typeface="ＭＳ Ｐゴシック" charset="-128"/>
            </a:endParaRPr>
          </a:p>
          <a:p>
            <a:r>
              <a:rPr lang="en-US" smtClean="0">
                <a:latin typeface="Arial" charset="0"/>
                <a:ea typeface="ＭＳ Ｐゴシック" charset="-128"/>
              </a:rPr>
              <a:t>We call this the diagnostic.</a:t>
            </a:r>
          </a:p>
          <a:p>
            <a:endParaRPr lang="en-US" smtClean="0">
              <a:latin typeface="Arial" charset="0"/>
              <a:ea typeface="ＭＳ Ｐゴシック" charset="-128"/>
            </a:endParaRPr>
          </a:p>
          <a:p>
            <a:r>
              <a:rPr lang="en-US" smtClean="0">
                <a:latin typeface="Arial" charset="0"/>
                <a:ea typeface="ＭＳ Ｐゴシック" charset="-128"/>
              </a:rPr>
              <a:t>This brings us to an oft-neglected and misunderstood part of the financial statement – the balance sheet.</a:t>
            </a:r>
          </a:p>
        </p:txBody>
      </p:sp>
      <p:sp>
        <p:nvSpPr>
          <p:cNvPr id="43012" name="Slide Number Placeholder 3"/>
          <p:cNvSpPr>
            <a:spLocks noGrp="1"/>
          </p:cNvSpPr>
          <p:nvPr>
            <p:ph type="sldNum" sz="quarter" idx="5"/>
          </p:nvPr>
        </p:nvSpPr>
        <p:spPr>
          <a:noFill/>
        </p:spPr>
        <p:txBody>
          <a:bodyPr/>
          <a:lstStyle/>
          <a:p>
            <a:fld id="{FEB99282-EF4A-40B2-A645-D76113A91F20}" type="slidenum">
              <a:rPr lang="en-US" smtClean="0"/>
              <a:pPr/>
              <a:t>11</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a:buFontTx/>
              <a:buChar char="•"/>
            </a:pPr>
            <a:r>
              <a:rPr lang="en-US" sz="800" smtClean="0">
                <a:latin typeface="Arial" charset="0"/>
                <a:ea typeface="ＭＳ Ｐゴシック" charset="-128"/>
              </a:rPr>
              <a:t>You have all likely heard of Maslow’s hierarchy of needs.  There is a similar hierarchy of needs with regards to capitalizing a nonprofit organization.  (Not an indication of requirement)</a:t>
            </a:r>
          </a:p>
          <a:p>
            <a:pPr>
              <a:buFontTx/>
              <a:buChar char="•"/>
            </a:pPr>
            <a:r>
              <a:rPr lang="en-US" sz="800" smtClean="0">
                <a:latin typeface="Arial" charset="0"/>
                <a:ea typeface="ＭＳ Ｐゴシック" charset="-128"/>
              </a:rPr>
              <a:t>Looking at the chart, the top 2 types of capital are constant and ongoing needs. Under some circumstances, debt (for example a line of credit) can substitute for working capital.  However, lines of credit are intended to meet short term needs.  They should not be permanent.   </a:t>
            </a:r>
          </a:p>
          <a:p>
            <a:pPr>
              <a:buFontTx/>
              <a:buChar char="•"/>
            </a:pPr>
            <a:r>
              <a:rPr lang="en-US" sz="800" smtClean="0">
                <a:latin typeface="Arial" charset="0"/>
                <a:ea typeface="ＭＳ Ｐゴシック" charset="-128"/>
              </a:rPr>
              <a:t>At the next level down, we’ve shown two additional types.  If you’ve got a building, you need to plan for its long-term renewal. This is a building reserve.</a:t>
            </a:r>
          </a:p>
          <a:p>
            <a:pPr>
              <a:buFontTx/>
              <a:buChar char="•"/>
            </a:pPr>
            <a:r>
              <a:rPr lang="en-US" sz="800" smtClean="0">
                <a:latin typeface="Arial" charset="0"/>
                <a:ea typeface="ＭＳ Ｐゴシック" charset="-128"/>
              </a:rPr>
              <a:t>And if your art requires significant regular investment as with a theatrical or dance production, it is beneficial to have risk capital.  These funds need to be truly risk-able. Debt is not appropriate here.  Many grants are not either.  Without risk capital, as we noted on the slide before, the organization suffers from an inability to deliver an excellent product to its audience.</a:t>
            </a:r>
          </a:p>
          <a:p>
            <a:pPr>
              <a:buFontTx/>
              <a:buChar char="•"/>
            </a:pPr>
            <a:r>
              <a:rPr lang="en-US" sz="800" smtClean="0">
                <a:latin typeface="Arial" charset="0"/>
                <a:ea typeface="ＭＳ Ｐゴシック" charset="-128"/>
              </a:rPr>
              <a:t>But these two funds don’t matter if the org doesn’t have the op reserves first.  </a:t>
            </a:r>
          </a:p>
          <a:p>
            <a:pPr>
              <a:buFontTx/>
              <a:buChar char="•"/>
            </a:pPr>
            <a:r>
              <a:rPr lang="en-US" sz="800" smtClean="0">
                <a:latin typeface="Arial" charset="0"/>
                <a:ea typeface="ＭＳ Ｐゴシック" charset="-128"/>
              </a:rPr>
              <a:t>At the bottom of our diagram, we’ve shown endowment.  This is the deepest form of reserve, and typically supports organizational needs with a long term time horizon – like a collection.  In the absence of ordinary, more flexible funds to support operations, typing up substantial dollars can be counterproductive and frustrating.</a:t>
            </a:r>
          </a:p>
          <a:p>
            <a:pPr>
              <a:buFontTx/>
              <a:buChar char="•"/>
            </a:pPr>
            <a:r>
              <a:rPr lang="en-US" sz="800" smtClean="0">
                <a:latin typeface="Arial" charset="0"/>
                <a:ea typeface="ＭＳ Ｐゴシック" charset="-128"/>
              </a:rPr>
              <a:t>These funds are all unique and distinct.  Don’t double-count. The perfect storm can and does happen!</a:t>
            </a:r>
          </a:p>
          <a:p>
            <a:pPr>
              <a:buFontTx/>
              <a:buChar char="•"/>
            </a:pPr>
            <a:r>
              <a:rPr lang="en-US" sz="800" smtClean="0">
                <a:latin typeface="Arial" charset="0"/>
                <a:ea typeface="ＭＳ Ｐゴシック" charset="-128"/>
              </a:rPr>
              <a:t>Looking at the balance sheet, we want to see all of these forms of capital reflected in the cash or investments.   Once we discount what cash is restricted for program needs or deferred revenue, we check: do you have operating and working capital?   Can you cover payroll and basic bills in down cash cycles or are you heavily borrowing from next years receipts.</a:t>
            </a:r>
          </a:p>
          <a:p>
            <a:pPr>
              <a:buFontTx/>
              <a:buChar char="•"/>
            </a:pPr>
            <a:r>
              <a:rPr lang="en-US" sz="800" smtClean="0">
                <a:latin typeface="Arial" charset="0"/>
                <a:ea typeface="ＭＳ Ｐゴシック" charset="-128"/>
              </a:rPr>
              <a:t>Then we would look for a reserve … at least a month of operations …preferably three months…</a:t>
            </a:r>
          </a:p>
          <a:p>
            <a:pPr>
              <a:buFontTx/>
              <a:buChar char="•"/>
            </a:pPr>
            <a:r>
              <a:rPr lang="en-US" sz="800" smtClean="0">
                <a:latin typeface="Arial" charset="0"/>
                <a:ea typeface="ＭＳ Ｐゴシック" charset="-128"/>
              </a:rPr>
              <a:t>Then we look at the rest of cash and investment available to see if it covers any other capital requirements you have called out.   For example, a building reserve or the risk capital reserve over and above operating needs.</a:t>
            </a:r>
          </a:p>
          <a:p>
            <a:pPr>
              <a:buFontTx/>
              <a:buChar char="•"/>
            </a:pPr>
            <a:r>
              <a:rPr lang="en-US" sz="800" smtClean="0">
                <a:latin typeface="Arial" charset="0"/>
                <a:ea typeface="ＭＳ Ｐゴシック" charset="-128"/>
              </a:rPr>
              <a:t>This is why we ask you to think about unrestricted net assets.  Do you actually have the cash and the flexibility within it to do the work required.</a:t>
            </a:r>
          </a:p>
        </p:txBody>
      </p:sp>
      <p:sp>
        <p:nvSpPr>
          <p:cNvPr id="44036" name="Slide Number Placeholder 3"/>
          <p:cNvSpPr>
            <a:spLocks noGrp="1"/>
          </p:cNvSpPr>
          <p:nvPr>
            <p:ph type="sldNum" sz="quarter" idx="5"/>
          </p:nvPr>
        </p:nvSpPr>
        <p:spPr>
          <a:noFill/>
        </p:spPr>
        <p:txBody>
          <a:bodyPr/>
          <a:lstStyle/>
          <a:p>
            <a:fld id="{738D9FFD-9BE3-4834-95D0-5A4B4C47FB57}" type="slidenum">
              <a:rPr lang="en-US" smtClean="0"/>
              <a:pPr/>
              <a:t>12</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r>
              <a:rPr lang="en-US"/>
              <a:t>Promoting Capitalization</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a:prstGeom prst="rect">
            <a:avLst/>
          </a:prstGeom>
        </p:spPr>
        <p:txBody>
          <a:bodyPr/>
          <a:lstStyle>
            <a:lvl1pPr>
              <a:buFont typeface="Wingdings 2" pitchFamily="18" charset="2"/>
              <a:buChar char=""/>
              <a:defRPr/>
            </a:lvl1pPr>
            <a:lvl2pPr>
              <a:buSzPct val="70000"/>
              <a:buFont typeface="Wingdings" pitchFamily="2" charset="2"/>
              <a:buChar char=""/>
              <a:defRPr/>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Promoting Capitalization</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13"/>
          <p:cNvGrpSpPr>
            <a:grpSpLocks/>
          </p:cNvGrpSpPr>
          <p:nvPr/>
        </p:nvGrpSpPr>
        <p:grpSpPr bwMode="auto">
          <a:xfrm>
            <a:off x="-1600200" y="-304800"/>
            <a:ext cx="12039600" cy="7696200"/>
            <a:chOff x="-1008" y="-192"/>
            <a:chExt cx="7584" cy="4848"/>
          </a:xfrm>
        </p:grpSpPr>
        <p:sp>
          <p:nvSpPr>
            <p:cNvPr id="1031" name="Rectangle 7"/>
            <p:cNvSpPr>
              <a:spLocks noChangeArrowheads="1"/>
            </p:cNvSpPr>
            <p:nvPr userDrawn="1"/>
          </p:nvSpPr>
          <p:spPr bwMode="auto">
            <a:xfrm>
              <a:off x="-1008" y="-192"/>
              <a:ext cx="7584" cy="4848"/>
            </a:xfrm>
            <a:prstGeom prst="rect">
              <a:avLst/>
            </a:prstGeom>
            <a:solidFill>
              <a:srgbClr val="A1A3A2"/>
            </a:solidFill>
            <a:ln w="9525">
              <a:noFill/>
              <a:miter lim="800000"/>
              <a:headEnd/>
              <a:tailEnd/>
            </a:ln>
          </p:spPr>
          <p:txBody>
            <a:bodyPr wrap="none" anchor="ctr"/>
            <a:lstStyle/>
            <a:p>
              <a:pPr algn="ctr" eaLnBrk="1" hangingPunct="1">
                <a:defRPr/>
              </a:pPr>
              <a:endParaRPr lang="en-US" sz="1800" baseline="-25000" dirty="0"/>
            </a:p>
          </p:txBody>
        </p:sp>
        <p:sp>
          <p:nvSpPr>
            <p:cNvPr id="1032" name="Rectangle 8"/>
            <p:cNvSpPr>
              <a:spLocks noChangeArrowheads="1"/>
            </p:cNvSpPr>
            <p:nvPr userDrawn="1"/>
          </p:nvSpPr>
          <p:spPr bwMode="auto">
            <a:xfrm>
              <a:off x="144" y="144"/>
              <a:ext cx="5472" cy="4032"/>
            </a:xfrm>
            <a:prstGeom prst="rect">
              <a:avLst/>
            </a:prstGeom>
            <a:solidFill>
              <a:srgbClr val="DCDEDE"/>
            </a:solidFill>
            <a:ln w="9525">
              <a:noFill/>
              <a:miter lim="800000"/>
              <a:headEnd/>
              <a:tailEnd/>
            </a:ln>
            <a:effectLst>
              <a:outerShdw blurRad="63500" dist="76199" dir="2700000" algn="ctr" rotWithShape="0">
                <a:schemeClr val="bg2">
                  <a:alpha val="74998"/>
                </a:schemeClr>
              </a:outerShdw>
            </a:effectLst>
          </p:spPr>
          <p:txBody>
            <a:bodyPr wrap="none" anchor="ctr"/>
            <a:lstStyle/>
            <a:p>
              <a:pPr algn="ctr" eaLnBrk="1" hangingPunct="1">
                <a:defRPr/>
              </a:pPr>
              <a:endParaRPr lang="en-US" sz="1100" baseline="-25000" dirty="0">
                <a:solidFill>
                  <a:srgbClr val="000000"/>
                </a:solidFill>
                <a:latin typeface="Lucida Grande" charset="0"/>
              </a:endParaRPr>
            </a:p>
          </p:txBody>
        </p:sp>
        <p:sp>
          <p:nvSpPr>
            <p:cNvPr id="1033" name="Rectangle 9"/>
            <p:cNvSpPr>
              <a:spLocks noChangeArrowheads="1"/>
            </p:cNvSpPr>
            <p:nvPr userDrawn="1"/>
          </p:nvSpPr>
          <p:spPr bwMode="auto">
            <a:xfrm>
              <a:off x="144" y="3936"/>
              <a:ext cx="5472" cy="240"/>
            </a:xfrm>
            <a:prstGeom prst="rect">
              <a:avLst/>
            </a:prstGeom>
            <a:solidFill>
              <a:srgbClr val="525051"/>
            </a:solidFill>
            <a:ln w="12700">
              <a:noFill/>
              <a:miter lim="800000"/>
              <a:headEnd/>
              <a:tailEnd/>
            </a:ln>
          </p:spPr>
          <p:txBody>
            <a:bodyPr/>
            <a:lstStyle/>
            <a:p>
              <a:pPr marL="342900" indent="-342900" eaLnBrk="1" hangingPunct="1">
                <a:lnSpc>
                  <a:spcPct val="80000"/>
                </a:lnSpc>
                <a:spcBef>
                  <a:spcPct val="20000"/>
                </a:spcBef>
                <a:buFontTx/>
                <a:buChar char="•"/>
                <a:defRPr/>
              </a:pPr>
              <a:endParaRPr lang="en-US" sz="800" baseline="-25000" dirty="0"/>
            </a:p>
            <a:p>
              <a:pPr marL="342900" indent="-342900" eaLnBrk="1" hangingPunct="1">
                <a:lnSpc>
                  <a:spcPct val="80000"/>
                </a:lnSpc>
                <a:spcBef>
                  <a:spcPct val="20000"/>
                </a:spcBef>
                <a:defRPr/>
              </a:pPr>
              <a:endParaRPr lang="en-US" sz="800" baseline="-25000" dirty="0">
                <a:solidFill>
                  <a:schemeClr val="bg1"/>
                </a:solidFill>
              </a:endParaRPr>
            </a:p>
          </p:txBody>
        </p:sp>
        <p:pic>
          <p:nvPicPr>
            <p:cNvPr id="1034" name="Picture 10" descr="KresgeLOGO_clearbg"/>
            <p:cNvPicPr>
              <a:picLocks noChangeAspect="1" noChangeArrowheads="1"/>
            </p:cNvPicPr>
            <p:nvPr userDrawn="1"/>
          </p:nvPicPr>
          <p:blipFill>
            <a:blip r:embed="rId4"/>
            <a:srcRect/>
            <a:stretch>
              <a:fillRect/>
            </a:stretch>
          </p:blipFill>
          <p:spPr bwMode="auto">
            <a:xfrm>
              <a:off x="4080" y="4032"/>
              <a:ext cx="1440" cy="76"/>
            </a:xfrm>
            <a:prstGeom prst="rect">
              <a:avLst/>
            </a:prstGeom>
            <a:noFill/>
            <a:ln w="9525">
              <a:noFill/>
              <a:miter lim="800000"/>
              <a:headEnd/>
              <a:tailEnd/>
            </a:ln>
          </p:spPr>
        </p:pic>
      </p:grpSp>
      <p:sp>
        <p:nvSpPr>
          <p:cNvPr id="1038" name="Rectangle 14"/>
          <p:cNvSpPr>
            <a:spLocks noChangeArrowheads="1"/>
          </p:cNvSpPr>
          <p:nvPr/>
        </p:nvSpPr>
        <p:spPr bwMode="auto">
          <a:xfrm>
            <a:off x="228600" y="228600"/>
            <a:ext cx="8686800" cy="1143000"/>
          </a:xfrm>
          <a:prstGeom prst="rect">
            <a:avLst/>
          </a:prstGeom>
          <a:solidFill>
            <a:srgbClr val="525051"/>
          </a:solidFill>
          <a:ln w="9525">
            <a:noFill/>
            <a:miter lim="800000"/>
            <a:headEnd/>
            <a:tailEnd/>
          </a:ln>
        </p:spPr>
        <p:txBody>
          <a:bodyPr wrap="none" anchor="ctr"/>
          <a:lstStyle/>
          <a:p>
            <a:pPr>
              <a:defRPr/>
            </a:pPr>
            <a:endParaRPr lang="en-US" baseline="-25000" dirty="0"/>
          </a:p>
        </p:txBody>
      </p:sp>
      <p:sp>
        <p:nvSpPr>
          <p:cNvPr id="17" name="Rectangle 4"/>
          <p:cNvSpPr>
            <a:spLocks noGrp="1" noChangeArrowheads="1"/>
          </p:cNvSpPr>
          <p:nvPr>
            <p:ph type="dt" sz="half" idx="2"/>
          </p:nvPr>
        </p:nvSpPr>
        <p:spPr bwMode="auto">
          <a:xfrm>
            <a:off x="711200" y="6324600"/>
            <a:ext cx="19050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000">
                <a:solidFill>
                  <a:srgbClr val="DCDEDE"/>
                </a:solidFill>
              </a:defRPr>
            </a:lvl1pPr>
          </a:lstStyle>
          <a:p>
            <a:pPr>
              <a:defRPr/>
            </a:pPr>
            <a:endParaRPr lang="en-US"/>
          </a:p>
        </p:txBody>
      </p:sp>
      <p:sp>
        <p:nvSpPr>
          <p:cNvPr id="18" name="Rectangle 12"/>
          <p:cNvSpPr>
            <a:spLocks noGrp="1" noChangeArrowheads="1"/>
          </p:cNvSpPr>
          <p:nvPr>
            <p:ph type="ftr" sz="quarter" idx="3"/>
          </p:nvPr>
        </p:nvSpPr>
        <p:spPr bwMode="auto">
          <a:xfrm>
            <a:off x="3124200" y="6324600"/>
            <a:ext cx="3048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rgbClr val="DCDEDE"/>
                </a:solidFill>
              </a:defRPr>
            </a:lvl1pPr>
          </a:lstStyle>
          <a:p>
            <a:pPr>
              <a:defRPr/>
            </a:pPr>
            <a:r>
              <a:rPr lang="en-US"/>
              <a:t>Promoting Capitalization</a:t>
            </a:r>
          </a:p>
        </p:txBody>
      </p:sp>
      <p:sp>
        <p:nvSpPr>
          <p:cNvPr id="1030" name="Title Placeholder 20"/>
          <p:cNvSpPr>
            <a:spLocks noGrp="1"/>
          </p:cNvSpPr>
          <p:nvPr>
            <p:ph type="title"/>
          </p:nvPr>
        </p:nvSpPr>
        <p:spPr bwMode="auto">
          <a:xfrm>
            <a:off x="685800" y="457200"/>
            <a:ext cx="8153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bg1"/>
          </a:solidFill>
          <a:latin typeface="+mj-lt"/>
          <a:ea typeface="+mj-ea"/>
          <a:cs typeface="+mj-cs"/>
        </a:defRPr>
      </a:lvl1pPr>
      <a:lvl2pPr algn="l" rtl="0" eaLnBrk="0" fontAlgn="base" hangingPunct="0">
        <a:spcBef>
          <a:spcPct val="0"/>
        </a:spcBef>
        <a:spcAft>
          <a:spcPct val="0"/>
        </a:spcAft>
        <a:defRPr sz="3200" b="1">
          <a:solidFill>
            <a:schemeClr val="bg1"/>
          </a:solidFill>
          <a:latin typeface="Arial" pitchFamily="-112" charset="0"/>
          <a:ea typeface="ＭＳ Ｐゴシック" pitchFamily="-80" charset="-128"/>
          <a:cs typeface="ＭＳ Ｐゴシック" pitchFamily="-80" charset="-128"/>
        </a:defRPr>
      </a:lvl2pPr>
      <a:lvl3pPr algn="l" rtl="0" eaLnBrk="0" fontAlgn="base" hangingPunct="0">
        <a:spcBef>
          <a:spcPct val="0"/>
        </a:spcBef>
        <a:spcAft>
          <a:spcPct val="0"/>
        </a:spcAft>
        <a:defRPr sz="3200" b="1">
          <a:solidFill>
            <a:schemeClr val="bg1"/>
          </a:solidFill>
          <a:latin typeface="Arial" pitchFamily="-112" charset="0"/>
          <a:ea typeface="ＭＳ Ｐゴシック" pitchFamily="-80" charset="-128"/>
          <a:cs typeface="ＭＳ Ｐゴシック" pitchFamily="-80" charset="-128"/>
        </a:defRPr>
      </a:lvl3pPr>
      <a:lvl4pPr algn="l" rtl="0" eaLnBrk="0" fontAlgn="base" hangingPunct="0">
        <a:spcBef>
          <a:spcPct val="0"/>
        </a:spcBef>
        <a:spcAft>
          <a:spcPct val="0"/>
        </a:spcAft>
        <a:defRPr sz="3200" b="1">
          <a:solidFill>
            <a:schemeClr val="bg1"/>
          </a:solidFill>
          <a:latin typeface="Arial" pitchFamily="-112" charset="0"/>
          <a:ea typeface="ＭＳ Ｐゴシック" pitchFamily="-80" charset="-128"/>
          <a:cs typeface="ＭＳ Ｐゴシック" pitchFamily="-80" charset="-128"/>
        </a:defRPr>
      </a:lvl4pPr>
      <a:lvl5pPr algn="l" rtl="0" eaLnBrk="0" fontAlgn="base" hangingPunct="0">
        <a:spcBef>
          <a:spcPct val="0"/>
        </a:spcBef>
        <a:spcAft>
          <a:spcPct val="0"/>
        </a:spcAft>
        <a:defRPr sz="3200" b="1">
          <a:solidFill>
            <a:schemeClr val="bg1"/>
          </a:solidFill>
          <a:latin typeface="Arial" pitchFamily="-112" charset="0"/>
          <a:ea typeface="ＭＳ Ｐゴシック" pitchFamily="-80" charset="-128"/>
          <a:cs typeface="ＭＳ Ｐゴシック" pitchFamily="-80" charset="-128"/>
        </a:defRPr>
      </a:lvl5pPr>
      <a:lvl6pPr marL="457200" algn="l" rtl="0" fontAlgn="base">
        <a:spcBef>
          <a:spcPct val="0"/>
        </a:spcBef>
        <a:spcAft>
          <a:spcPct val="0"/>
        </a:spcAft>
        <a:defRPr sz="3200" b="1">
          <a:solidFill>
            <a:schemeClr val="bg1"/>
          </a:solidFill>
          <a:latin typeface="Arial" pitchFamily="-112" charset="0"/>
          <a:ea typeface="ＭＳ Ｐゴシック" pitchFamily="-80" charset="-128"/>
          <a:cs typeface="ＭＳ Ｐゴシック" pitchFamily="-80" charset="-128"/>
        </a:defRPr>
      </a:lvl6pPr>
      <a:lvl7pPr marL="914400" algn="l" rtl="0" fontAlgn="base">
        <a:spcBef>
          <a:spcPct val="0"/>
        </a:spcBef>
        <a:spcAft>
          <a:spcPct val="0"/>
        </a:spcAft>
        <a:defRPr sz="3200" b="1">
          <a:solidFill>
            <a:schemeClr val="bg1"/>
          </a:solidFill>
          <a:latin typeface="Arial" pitchFamily="-112" charset="0"/>
          <a:ea typeface="ＭＳ Ｐゴシック" pitchFamily="-80" charset="-128"/>
          <a:cs typeface="ＭＳ Ｐゴシック" pitchFamily="-80" charset="-128"/>
        </a:defRPr>
      </a:lvl7pPr>
      <a:lvl8pPr marL="1371600" algn="l" rtl="0" fontAlgn="base">
        <a:spcBef>
          <a:spcPct val="0"/>
        </a:spcBef>
        <a:spcAft>
          <a:spcPct val="0"/>
        </a:spcAft>
        <a:defRPr sz="3200" b="1">
          <a:solidFill>
            <a:schemeClr val="bg1"/>
          </a:solidFill>
          <a:latin typeface="Arial" pitchFamily="-112" charset="0"/>
          <a:ea typeface="ＭＳ Ｐゴシック" pitchFamily="-80" charset="-128"/>
          <a:cs typeface="ＭＳ Ｐゴシック" pitchFamily="-80" charset="-128"/>
        </a:defRPr>
      </a:lvl8pPr>
      <a:lvl9pPr marL="1828800" algn="l" rtl="0" fontAlgn="base">
        <a:spcBef>
          <a:spcPct val="0"/>
        </a:spcBef>
        <a:spcAft>
          <a:spcPct val="0"/>
        </a:spcAft>
        <a:defRPr sz="3200" b="1">
          <a:solidFill>
            <a:schemeClr val="bg1"/>
          </a:solidFill>
          <a:latin typeface="Arial" pitchFamily="-112" charset="0"/>
          <a:ea typeface="ＭＳ Ｐゴシック" pitchFamily="-80" charset="-128"/>
          <a:cs typeface="ＭＳ Ｐゴシック" pitchFamily="-80" charset="-128"/>
        </a:defRPr>
      </a:lvl9pPr>
    </p:titleStyle>
    <p:bodyStyle>
      <a:lvl1pPr marL="342900" indent="-342900" algn="l" rtl="0" eaLnBrk="0" fontAlgn="base" hangingPunct="0">
        <a:spcBef>
          <a:spcPct val="20000"/>
        </a:spcBef>
        <a:spcAft>
          <a:spcPct val="0"/>
        </a:spcAft>
        <a:buChar char="•"/>
        <a:defRPr sz="2800">
          <a:solidFill>
            <a:srgbClr val="454746"/>
          </a:solidFill>
          <a:latin typeface="+mn-lt"/>
          <a:ea typeface="+mn-ea"/>
          <a:cs typeface="+mn-cs"/>
        </a:defRPr>
      </a:lvl1pPr>
      <a:lvl2pPr marL="742950" indent="-285750" algn="l" rtl="0" eaLnBrk="0" fontAlgn="base" hangingPunct="0">
        <a:spcBef>
          <a:spcPct val="20000"/>
        </a:spcBef>
        <a:spcAft>
          <a:spcPct val="0"/>
        </a:spcAft>
        <a:buChar char="–"/>
        <a:defRPr sz="2000">
          <a:solidFill>
            <a:srgbClr val="454746"/>
          </a:solidFill>
          <a:latin typeface="+mn-lt"/>
          <a:ea typeface="+mn-ea"/>
          <a:cs typeface="+mn-cs"/>
        </a:defRPr>
      </a:lvl2pPr>
      <a:lvl3pPr marL="1085850" indent="-228600" algn="l" rtl="0" eaLnBrk="0" fontAlgn="base" hangingPunct="0">
        <a:spcBef>
          <a:spcPct val="20000"/>
        </a:spcBef>
        <a:spcAft>
          <a:spcPct val="0"/>
        </a:spcAft>
        <a:buChar char="•"/>
        <a:defRPr sz="2000">
          <a:solidFill>
            <a:srgbClr val="454746"/>
          </a:solidFill>
          <a:latin typeface="+mn-lt"/>
          <a:ea typeface="+mn-ea"/>
          <a:cs typeface="+mn-cs"/>
        </a:defRPr>
      </a:lvl3pPr>
      <a:lvl4pPr marL="1428750" indent="-228600" algn="l" rtl="0" eaLnBrk="0" fontAlgn="base" hangingPunct="0">
        <a:spcBef>
          <a:spcPct val="20000"/>
        </a:spcBef>
        <a:spcAft>
          <a:spcPct val="0"/>
        </a:spcAft>
        <a:buChar char="–"/>
        <a:defRPr sz="2000">
          <a:solidFill>
            <a:srgbClr val="454746"/>
          </a:solidFill>
          <a:latin typeface="+mn-lt"/>
          <a:ea typeface="+mn-ea"/>
          <a:cs typeface="+mn-cs"/>
        </a:defRPr>
      </a:lvl4pPr>
      <a:lvl5pPr marL="1771650" indent="-228600" algn="l" rtl="0" eaLnBrk="0" fontAlgn="base" hangingPunct="0">
        <a:spcBef>
          <a:spcPct val="20000"/>
        </a:spcBef>
        <a:spcAft>
          <a:spcPct val="0"/>
        </a:spcAft>
        <a:buChar char="»"/>
        <a:defRPr sz="2000">
          <a:solidFill>
            <a:srgbClr val="454746"/>
          </a:solidFill>
          <a:latin typeface="+mn-lt"/>
          <a:ea typeface="+mn-ea"/>
          <a:cs typeface="+mn-cs"/>
        </a:defRPr>
      </a:lvl5pPr>
      <a:lvl6pPr marL="2514600" indent="-228600" algn="l" rtl="0" fontAlgn="base">
        <a:spcBef>
          <a:spcPct val="20000"/>
        </a:spcBef>
        <a:spcAft>
          <a:spcPct val="0"/>
        </a:spcAft>
        <a:buChar char="»"/>
        <a:defRPr>
          <a:solidFill>
            <a:srgbClr val="454746"/>
          </a:solidFill>
          <a:latin typeface="+mn-lt"/>
          <a:ea typeface="+mn-ea"/>
          <a:cs typeface="+mn-cs"/>
        </a:defRPr>
      </a:lvl6pPr>
      <a:lvl7pPr marL="2971800" indent="-228600" algn="l" rtl="0" fontAlgn="base">
        <a:spcBef>
          <a:spcPct val="20000"/>
        </a:spcBef>
        <a:spcAft>
          <a:spcPct val="0"/>
        </a:spcAft>
        <a:buChar char="»"/>
        <a:defRPr>
          <a:solidFill>
            <a:srgbClr val="454746"/>
          </a:solidFill>
          <a:latin typeface="+mn-lt"/>
          <a:ea typeface="+mn-ea"/>
          <a:cs typeface="+mn-cs"/>
        </a:defRPr>
      </a:lvl7pPr>
      <a:lvl8pPr marL="3429000" indent="-228600" algn="l" rtl="0" fontAlgn="base">
        <a:spcBef>
          <a:spcPct val="20000"/>
        </a:spcBef>
        <a:spcAft>
          <a:spcPct val="0"/>
        </a:spcAft>
        <a:buChar char="»"/>
        <a:defRPr>
          <a:solidFill>
            <a:srgbClr val="454746"/>
          </a:solidFill>
          <a:latin typeface="+mn-lt"/>
          <a:ea typeface="+mn-ea"/>
          <a:cs typeface="+mn-cs"/>
        </a:defRPr>
      </a:lvl8pPr>
      <a:lvl9pPr marL="3886200" indent="-228600" algn="l" rtl="0" fontAlgn="base">
        <a:spcBef>
          <a:spcPct val="20000"/>
        </a:spcBef>
        <a:spcAft>
          <a:spcPct val="0"/>
        </a:spcAft>
        <a:buChar char="»"/>
        <a:defRPr>
          <a:solidFill>
            <a:srgbClr val="454746"/>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7.xml"/><Relationship Id="rId7" Type="http://schemas.openxmlformats.org/officeDocument/2006/relationships/hyperlink" Target="http://www.kresge.org/library/category/109" TargetMode="External"/><Relationship Id="rId2" Type="http://schemas.openxmlformats.org/officeDocument/2006/relationships/slideLayout" Target="../slideLayouts/slideLayout1.xml"/><Relationship Id="rId1" Type="http://schemas.openxmlformats.org/officeDocument/2006/relationships/tags" Target="../tags/tag12.xml"/><Relationship Id="rId6" Type="http://schemas.openxmlformats.org/officeDocument/2006/relationships/hyperlink" Target="http://www.kresge.org/library/guide-building-reserves" TargetMode="External"/><Relationship Id="rId5" Type="http://schemas.openxmlformats.org/officeDocument/2006/relationships/hyperlink" Target="http://www.kresge.org/library/guide-strategic-planning" TargetMode="External"/><Relationship Id="rId4" Type="http://schemas.openxmlformats.org/officeDocument/2006/relationships/hyperlink" Target="http://www.kresge.org/library/capitalization-philosophy-and-terms" TargetMode="Externa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xml"/><Relationship Id="rId1" Type="http://schemas.openxmlformats.org/officeDocument/2006/relationships/tags" Target="../tags/tag1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xml"/><Relationship Id="rId1" Type="http://schemas.openxmlformats.org/officeDocument/2006/relationships/tags" Target="../tags/tag1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hyperlink" Target="http://www.kresge.org/programs/arts-culture/institutional-capitalization/facility-investments-and-building-reserves" TargetMode="External"/><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hyperlink" Target="http://www.kresge.org/programs/arts-culture/institutional-capitalization" TargetMode="External"/><Relationship Id="rId4" Type="http://schemas.openxmlformats.org/officeDocument/2006/relationships/hyperlink" Target="http://www.kresge.org/programs/arts-cultur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3.xml"/><Relationship Id="rId4" Type="http://schemas.openxmlformats.org/officeDocument/2006/relationships/hyperlink" Target="http://www.kresge.org/programs/arts-culture/institutional-capitalization/facility-investments-and-building-reserves"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p:txBody>
          <a:bodyPr/>
          <a:lstStyle/>
          <a:p>
            <a:endParaRPr lang="en-US" smtClean="0"/>
          </a:p>
        </p:txBody>
      </p:sp>
      <p:sp>
        <p:nvSpPr>
          <p:cNvPr id="2053" name="Rectangle 2"/>
          <p:cNvSpPr>
            <a:spLocks noChangeArrowheads="1"/>
          </p:cNvSpPr>
          <p:nvPr/>
        </p:nvSpPr>
        <p:spPr bwMode="auto">
          <a:xfrm>
            <a:off x="228600" y="228600"/>
            <a:ext cx="8686800" cy="6400800"/>
          </a:xfrm>
          <a:prstGeom prst="rect">
            <a:avLst/>
          </a:prstGeom>
          <a:solidFill>
            <a:srgbClr val="525051"/>
          </a:solidFill>
          <a:ln w="9525">
            <a:noFill/>
            <a:miter lim="800000"/>
            <a:headEnd/>
            <a:tailEnd/>
          </a:ln>
        </p:spPr>
        <p:txBody>
          <a:bodyPr anchor="ctr"/>
          <a:lstStyle/>
          <a:p>
            <a:pPr eaLnBrk="1" hangingPunct="1"/>
            <a:r>
              <a:rPr lang="en-US" sz="2800" b="1">
                <a:solidFill>
                  <a:schemeClr val="bg1"/>
                </a:solidFill>
              </a:rPr>
              <a:t/>
            </a:r>
            <a:br>
              <a:rPr lang="en-US" sz="2800" b="1">
                <a:solidFill>
                  <a:schemeClr val="bg1"/>
                </a:solidFill>
              </a:rPr>
            </a:br>
            <a:r>
              <a:rPr lang="en-US" sz="2800" b="1">
                <a:solidFill>
                  <a:schemeClr val="bg1"/>
                </a:solidFill>
              </a:rPr>
              <a:t/>
            </a:r>
            <a:br>
              <a:rPr lang="en-US" sz="2800" b="1">
                <a:solidFill>
                  <a:schemeClr val="bg1"/>
                </a:solidFill>
              </a:rPr>
            </a:br>
            <a:r>
              <a:rPr lang="en-US" sz="2800" b="1">
                <a:solidFill>
                  <a:schemeClr val="bg1"/>
                </a:solidFill>
              </a:rPr>
              <a:t/>
            </a:r>
            <a:br>
              <a:rPr lang="en-US" sz="2800" b="1">
                <a:solidFill>
                  <a:schemeClr val="bg1"/>
                </a:solidFill>
              </a:rPr>
            </a:br>
            <a:r>
              <a:rPr lang="en-US" sz="2800" b="1">
                <a:solidFill>
                  <a:schemeClr val="bg1"/>
                </a:solidFill>
              </a:rPr>
              <a:t/>
            </a:r>
            <a:br>
              <a:rPr lang="en-US" sz="2800" b="1">
                <a:solidFill>
                  <a:schemeClr val="bg1"/>
                </a:solidFill>
              </a:rPr>
            </a:br>
            <a:r>
              <a:rPr lang="en-US" sz="2800" b="1">
                <a:solidFill>
                  <a:schemeClr val="bg1"/>
                </a:solidFill>
              </a:rPr>
              <a:t/>
            </a:r>
            <a:br>
              <a:rPr lang="en-US" sz="2800" b="1">
                <a:solidFill>
                  <a:schemeClr val="bg1"/>
                </a:solidFill>
              </a:rPr>
            </a:br>
            <a:endParaRPr lang="en-US" sz="800" b="1">
              <a:solidFill>
                <a:schemeClr val="bg1"/>
              </a:solidFill>
            </a:endParaRPr>
          </a:p>
        </p:txBody>
      </p:sp>
      <p:sp>
        <p:nvSpPr>
          <p:cNvPr id="2054" name="Rectangle 7"/>
          <p:cNvSpPr>
            <a:spLocks noChangeArrowheads="1"/>
          </p:cNvSpPr>
          <p:nvPr/>
        </p:nvSpPr>
        <p:spPr bwMode="auto">
          <a:xfrm>
            <a:off x="228600" y="3439633"/>
            <a:ext cx="8686800" cy="3200400"/>
          </a:xfrm>
          <a:prstGeom prst="rect">
            <a:avLst/>
          </a:prstGeom>
          <a:solidFill>
            <a:srgbClr val="5C80A9"/>
          </a:solidFill>
          <a:ln w="9525">
            <a:noFill/>
            <a:miter lim="800000"/>
            <a:headEnd/>
            <a:tailEnd/>
          </a:ln>
        </p:spPr>
        <p:txBody>
          <a:bodyPr wrap="none" anchor="ctr"/>
          <a:lstStyle/>
          <a:p>
            <a:endParaRPr lang="en-US" baseline="-25000"/>
          </a:p>
        </p:txBody>
      </p:sp>
      <p:sp>
        <p:nvSpPr>
          <p:cNvPr id="2055" name="Rectangle 8"/>
          <p:cNvSpPr>
            <a:spLocks noChangeArrowheads="1"/>
          </p:cNvSpPr>
          <p:nvPr/>
        </p:nvSpPr>
        <p:spPr bwMode="auto">
          <a:xfrm>
            <a:off x="914400" y="5029200"/>
            <a:ext cx="7772400" cy="838200"/>
          </a:xfrm>
          <a:prstGeom prst="rect">
            <a:avLst/>
          </a:prstGeom>
          <a:noFill/>
          <a:ln w="9525">
            <a:noFill/>
            <a:miter lim="800000"/>
            <a:headEnd/>
            <a:tailEnd/>
          </a:ln>
        </p:spPr>
        <p:txBody>
          <a:bodyPr anchor="ctr"/>
          <a:lstStyle/>
          <a:p>
            <a:pPr eaLnBrk="1" hangingPunct="1"/>
            <a:r>
              <a:rPr lang="en-US" dirty="0" smtClean="0">
                <a:solidFill>
                  <a:schemeClr val="bg1"/>
                </a:solidFill>
              </a:rPr>
              <a:t>Understanding </a:t>
            </a:r>
            <a:r>
              <a:rPr lang="en-US" dirty="0">
                <a:solidFill>
                  <a:schemeClr val="bg1"/>
                </a:solidFill>
              </a:rPr>
              <a:t>the </a:t>
            </a:r>
            <a:r>
              <a:rPr lang="en-US" dirty="0" smtClean="0">
                <a:solidFill>
                  <a:schemeClr val="bg1"/>
                </a:solidFill>
              </a:rPr>
              <a:t>Arts </a:t>
            </a:r>
            <a:r>
              <a:rPr lang="en-US" dirty="0">
                <a:solidFill>
                  <a:schemeClr val="bg1"/>
                </a:solidFill>
              </a:rPr>
              <a:t>and Culture </a:t>
            </a:r>
            <a:r>
              <a:rPr lang="en-US" dirty="0" smtClean="0">
                <a:solidFill>
                  <a:schemeClr val="bg1"/>
                </a:solidFill>
              </a:rPr>
              <a:t>Program’s</a:t>
            </a:r>
          </a:p>
          <a:p>
            <a:pPr eaLnBrk="1" hangingPunct="1"/>
            <a:r>
              <a:rPr lang="en-US" dirty="0" smtClean="0">
                <a:solidFill>
                  <a:schemeClr val="bg1"/>
                </a:solidFill>
              </a:rPr>
              <a:t>Facility </a:t>
            </a:r>
            <a:r>
              <a:rPr lang="en-US" dirty="0">
                <a:solidFill>
                  <a:schemeClr val="bg1"/>
                </a:solidFill>
              </a:rPr>
              <a:t>Investments and Building Reserves </a:t>
            </a:r>
            <a:r>
              <a:rPr lang="en-US" dirty="0" smtClean="0">
                <a:solidFill>
                  <a:schemeClr val="bg1"/>
                </a:solidFill>
              </a:rPr>
              <a:t/>
            </a:r>
            <a:br>
              <a:rPr lang="en-US" dirty="0" smtClean="0">
                <a:solidFill>
                  <a:schemeClr val="bg1"/>
                </a:solidFill>
              </a:rPr>
            </a:br>
            <a:r>
              <a:rPr lang="en-US" dirty="0" smtClean="0">
                <a:solidFill>
                  <a:schemeClr val="bg1"/>
                </a:solidFill>
              </a:rPr>
              <a:t>Grant Opportunity </a:t>
            </a:r>
            <a:r>
              <a:rPr lang="en-US" sz="3200" dirty="0">
                <a:solidFill>
                  <a:schemeClr val="bg1"/>
                </a:solidFill>
              </a:rPr>
              <a:t/>
            </a:r>
            <a:br>
              <a:rPr lang="en-US" sz="3200" dirty="0">
                <a:solidFill>
                  <a:schemeClr val="bg1"/>
                </a:solidFill>
              </a:rPr>
            </a:br>
            <a:r>
              <a:rPr lang="en-US" sz="3200" dirty="0">
                <a:solidFill>
                  <a:schemeClr val="bg1"/>
                </a:solidFill>
              </a:rPr>
              <a:t/>
            </a:r>
            <a:br>
              <a:rPr lang="en-US" sz="3200" dirty="0">
                <a:solidFill>
                  <a:schemeClr val="bg1"/>
                </a:solidFill>
              </a:rPr>
            </a:br>
            <a:r>
              <a:rPr lang="en-US" dirty="0">
                <a:solidFill>
                  <a:srgbClr val="FFFFFF"/>
                </a:solidFill>
              </a:rPr>
              <a:t/>
            </a:r>
            <a:br>
              <a:rPr lang="en-US" dirty="0">
                <a:solidFill>
                  <a:srgbClr val="FFFFFF"/>
                </a:solidFill>
              </a:rPr>
            </a:br>
            <a:r>
              <a:rPr lang="en-US" sz="3600" b="1" dirty="0">
                <a:solidFill>
                  <a:schemeClr val="bg1"/>
                </a:solidFill>
              </a:rPr>
              <a:t/>
            </a:r>
            <a:br>
              <a:rPr lang="en-US" sz="3600" b="1" dirty="0">
                <a:solidFill>
                  <a:schemeClr val="bg1"/>
                </a:solidFill>
              </a:rPr>
            </a:br>
            <a:endParaRPr lang="en-US" sz="3200" b="1" dirty="0">
              <a:solidFill>
                <a:schemeClr val="bg1"/>
              </a:solidFill>
            </a:endParaRPr>
          </a:p>
        </p:txBody>
      </p:sp>
      <p:pic>
        <p:nvPicPr>
          <p:cNvPr id="2056" name="Picture 9" descr="KresgeLOGO_clearbg"/>
          <p:cNvPicPr>
            <a:picLocks noChangeAspect="1" noChangeArrowheads="1"/>
          </p:cNvPicPr>
          <p:nvPr/>
        </p:nvPicPr>
        <p:blipFill>
          <a:blip r:embed="rId2"/>
          <a:srcRect/>
          <a:stretch>
            <a:fillRect/>
          </a:stretch>
        </p:blipFill>
        <p:spPr bwMode="auto">
          <a:xfrm>
            <a:off x="990600" y="2820988"/>
            <a:ext cx="7162800" cy="379412"/>
          </a:xfrm>
          <a:prstGeom prst="rect">
            <a:avLst/>
          </a:prstGeom>
          <a:noFill/>
          <a:ln w="9525">
            <a:noFill/>
            <a:miter lim="800000"/>
            <a:headEnd/>
            <a:tailEnd/>
          </a:ln>
        </p:spPr>
      </p:pic>
      <p:sp>
        <p:nvSpPr>
          <p:cNvPr id="7" name="Date Placeholder 6"/>
          <p:cNvSpPr>
            <a:spLocks noGrp="1"/>
          </p:cNvSpPr>
          <p:nvPr>
            <p:ph type="dt" sz="half" idx="10"/>
          </p:nvPr>
        </p:nvSpPr>
        <p:spPr/>
        <p:txBody>
          <a:bodyPr/>
          <a:lstStyle/>
          <a:p>
            <a:pPr>
              <a:defRPr/>
            </a:pPr>
            <a:r>
              <a:rPr lang="en-US" dirty="0" smtClean="0"/>
              <a:t>October 2011</a:t>
            </a:r>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3"/>
          <p:cNvSpPr txBox="1">
            <a:spLocks noChangeArrowheads="1"/>
          </p:cNvSpPr>
          <p:nvPr/>
        </p:nvSpPr>
        <p:spPr bwMode="auto">
          <a:xfrm>
            <a:off x="372140" y="1679575"/>
            <a:ext cx="8303548" cy="4187825"/>
          </a:xfrm>
          <a:prstGeom prst="rect">
            <a:avLst/>
          </a:prstGeom>
          <a:noFill/>
          <a:ln w="9525">
            <a:noFill/>
            <a:miter lim="800000"/>
            <a:headEnd/>
            <a:tailEnd/>
          </a:ln>
        </p:spPr>
        <p:txBody>
          <a:bodyPr/>
          <a:lstStyle/>
          <a:p>
            <a:pPr marL="285750" indent="-285750" eaLnBrk="1" hangingPunct="1">
              <a:lnSpc>
                <a:spcPct val="90000"/>
              </a:lnSpc>
              <a:spcBef>
                <a:spcPct val="20000"/>
              </a:spcBef>
              <a:buFont typeface="Arial" pitchFamily="34" charset="0"/>
              <a:buChar char="•"/>
              <a:defRPr/>
            </a:pPr>
            <a:r>
              <a:rPr lang="en-US" sz="2200" dirty="0">
                <a:solidFill>
                  <a:srgbClr val="454746"/>
                </a:solidFill>
              </a:rPr>
              <a:t>Without adequate capitalization, your mission is at </a:t>
            </a:r>
            <a:r>
              <a:rPr lang="en-US" sz="2200" dirty="0" smtClean="0">
                <a:solidFill>
                  <a:srgbClr val="454746"/>
                </a:solidFill>
              </a:rPr>
              <a:t>risk.</a:t>
            </a:r>
            <a:endParaRPr lang="en-US" sz="2200" dirty="0">
              <a:solidFill>
                <a:srgbClr val="454746"/>
              </a:solidFill>
            </a:endParaRPr>
          </a:p>
          <a:p>
            <a:pPr marL="342900" indent="-342900" eaLnBrk="1" hangingPunct="1">
              <a:lnSpc>
                <a:spcPct val="90000"/>
              </a:lnSpc>
              <a:spcBef>
                <a:spcPct val="20000"/>
              </a:spcBef>
              <a:defRPr/>
            </a:pPr>
            <a:r>
              <a:rPr lang="en-US" sz="1800" dirty="0">
                <a:solidFill>
                  <a:srgbClr val="454746"/>
                </a:solidFill>
              </a:rPr>
              <a:t/>
            </a:r>
            <a:br>
              <a:rPr lang="en-US" sz="1800" dirty="0">
                <a:solidFill>
                  <a:srgbClr val="454746"/>
                </a:solidFill>
              </a:rPr>
            </a:br>
            <a:endParaRPr lang="en-US" sz="1800" dirty="0">
              <a:solidFill>
                <a:srgbClr val="454746"/>
              </a:solidFill>
            </a:endParaRPr>
          </a:p>
          <a:p>
            <a:pPr marL="342900" indent="-342900" eaLnBrk="1" hangingPunct="1">
              <a:lnSpc>
                <a:spcPct val="90000"/>
              </a:lnSpc>
              <a:spcBef>
                <a:spcPct val="20000"/>
              </a:spcBef>
              <a:buFontTx/>
              <a:buChar char="•"/>
              <a:defRPr/>
            </a:pPr>
            <a:endParaRPr lang="en-US" dirty="0">
              <a:solidFill>
                <a:srgbClr val="454746"/>
              </a:solidFill>
            </a:endParaRPr>
          </a:p>
          <a:p>
            <a:pPr marL="742950" lvl="1" indent="-285750" eaLnBrk="1" hangingPunct="1">
              <a:lnSpc>
                <a:spcPct val="90000"/>
              </a:lnSpc>
              <a:spcBef>
                <a:spcPct val="20000"/>
              </a:spcBef>
              <a:defRPr/>
            </a:pPr>
            <a:endParaRPr lang="en-US" sz="1800" dirty="0">
              <a:solidFill>
                <a:srgbClr val="454746"/>
              </a:solidFill>
            </a:endParaRPr>
          </a:p>
          <a:p>
            <a:pPr marL="742950" lvl="1" indent="-285750" eaLnBrk="1" hangingPunct="1">
              <a:lnSpc>
                <a:spcPct val="90000"/>
              </a:lnSpc>
              <a:spcBef>
                <a:spcPct val="20000"/>
              </a:spcBef>
              <a:buFontTx/>
              <a:buChar char="–"/>
              <a:defRPr/>
            </a:pPr>
            <a:endParaRPr lang="en-US" sz="1050" dirty="0">
              <a:solidFill>
                <a:srgbClr val="454746"/>
              </a:solidFill>
            </a:endParaRPr>
          </a:p>
        </p:txBody>
      </p:sp>
      <p:sp>
        <p:nvSpPr>
          <p:cNvPr id="11267" name="Title 1"/>
          <p:cNvSpPr>
            <a:spLocks noGrp="1"/>
          </p:cNvSpPr>
          <p:nvPr>
            <p:ph type="title"/>
          </p:nvPr>
        </p:nvSpPr>
        <p:spPr/>
        <p:txBody>
          <a:bodyPr/>
          <a:lstStyle/>
          <a:p>
            <a:r>
              <a:rPr lang="en-US" smtClean="0"/>
              <a:t>Why Does Capitalization Matter? </a:t>
            </a:r>
          </a:p>
        </p:txBody>
      </p:sp>
      <p:sp>
        <p:nvSpPr>
          <p:cNvPr id="11270"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10</a:t>
            </a:r>
          </a:p>
        </p:txBody>
      </p:sp>
      <p:grpSp>
        <p:nvGrpSpPr>
          <p:cNvPr id="11271" name="Group 39"/>
          <p:cNvGrpSpPr>
            <a:grpSpLocks/>
          </p:cNvGrpSpPr>
          <p:nvPr/>
        </p:nvGrpSpPr>
        <p:grpSpPr bwMode="auto">
          <a:xfrm>
            <a:off x="433388" y="2346325"/>
            <a:ext cx="8281987" cy="3565525"/>
            <a:chOff x="381000" y="2590800"/>
            <a:chExt cx="8281988" cy="3565525"/>
          </a:xfrm>
        </p:grpSpPr>
        <p:sp>
          <p:nvSpPr>
            <p:cNvPr id="41" name="Rounded Rectangle 40"/>
            <p:cNvSpPr/>
            <p:nvPr/>
          </p:nvSpPr>
          <p:spPr bwMode="auto">
            <a:xfrm>
              <a:off x="1616075" y="5102225"/>
              <a:ext cx="1279525" cy="1054100"/>
            </a:xfrm>
            <a:prstGeom prst="round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50" dirty="0">
                  <a:solidFill>
                    <a:schemeClr val="bg1"/>
                  </a:solidFill>
                </a:rPr>
                <a:t>Inability to innovate or realize benefits from innovation.</a:t>
              </a:r>
            </a:p>
          </p:txBody>
        </p:sp>
        <p:sp>
          <p:nvSpPr>
            <p:cNvPr id="42" name="Rounded Rectangle 41"/>
            <p:cNvSpPr/>
            <p:nvPr/>
          </p:nvSpPr>
          <p:spPr bwMode="auto">
            <a:xfrm>
              <a:off x="3048000" y="5102225"/>
              <a:ext cx="1279525" cy="1054100"/>
            </a:xfrm>
            <a:prstGeom prst="round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50" dirty="0">
                  <a:solidFill>
                    <a:schemeClr val="bg1"/>
                  </a:solidFill>
                </a:rPr>
                <a:t>Inability to spend adequate resources to create quality programs.</a:t>
              </a:r>
            </a:p>
          </p:txBody>
        </p:sp>
        <p:sp>
          <p:nvSpPr>
            <p:cNvPr id="43" name="Rounded Rectangle 42"/>
            <p:cNvSpPr/>
            <p:nvPr/>
          </p:nvSpPr>
          <p:spPr bwMode="auto">
            <a:xfrm>
              <a:off x="7383463" y="5102225"/>
              <a:ext cx="1279525" cy="1054100"/>
            </a:xfrm>
            <a:prstGeom prst="round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50" dirty="0">
                  <a:solidFill>
                    <a:schemeClr val="bg1"/>
                  </a:solidFill>
                </a:rPr>
                <a:t>Inability to steward fixed assets or collections.</a:t>
              </a:r>
            </a:p>
          </p:txBody>
        </p:sp>
        <p:sp>
          <p:nvSpPr>
            <p:cNvPr id="44" name="Rounded Rectangle 43"/>
            <p:cNvSpPr/>
            <p:nvPr/>
          </p:nvSpPr>
          <p:spPr bwMode="auto">
            <a:xfrm>
              <a:off x="4487862" y="5102225"/>
              <a:ext cx="1279525" cy="1054100"/>
            </a:xfrm>
            <a:prstGeom prst="round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50" dirty="0">
                  <a:solidFill>
                    <a:schemeClr val="bg1"/>
                  </a:solidFill>
                </a:rPr>
                <a:t>Inability to attract talent or maintain quality partners and vendors.</a:t>
              </a:r>
            </a:p>
          </p:txBody>
        </p:sp>
        <p:sp>
          <p:nvSpPr>
            <p:cNvPr id="45" name="Rounded Rectangle 44"/>
            <p:cNvSpPr/>
            <p:nvPr/>
          </p:nvSpPr>
          <p:spPr bwMode="auto">
            <a:xfrm>
              <a:off x="5935663" y="5102225"/>
              <a:ext cx="1279525" cy="1054100"/>
            </a:xfrm>
            <a:prstGeom prst="round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50" dirty="0">
                  <a:solidFill>
                    <a:schemeClr val="bg1"/>
                  </a:solidFill>
                </a:rPr>
                <a:t>Inability to weather risks, and/or inability to deliver quality product over time.</a:t>
              </a:r>
            </a:p>
          </p:txBody>
        </p:sp>
        <p:sp>
          <p:nvSpPr>
            <p:cNvPr id="46" name="Rounded Rectangle 45"/>
            <p:cNvSpPr/>
            <p:nvPr/>
          </p:nvSpPr>
          <p:spPr bwMode="auto">
            <a:xfrm>
              <a:off x="381000" y="5102225"/>
              <a:ext cx="1096962" cy="1054100"/>
            </a:xfrm>
            <a:prstGeom prst="round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b="1" dirty="0">
                  <a:solidFill>
                    <a:schemeClr val="bg1"/>
                  </a:solidFill>
                </a:rPr>
                <a:t>Underlying</a:t>
              </a:r>
            </a:p>
            <a:p>
              <a:pPr algn="ctr">
                <a:defRPr/>
              </a:pPr>
              <a:r>
                <a:rPr lang="en-US" sz="1200" b="1" dirty="0">
                  <a:solidFill>
                    <a:schemeClr val="bg1"/>
                  </a:solidFill>
                </a:rPr>
                <a:t>Risk</a:t>
              </a:r>
            </a:p>
          </p:txBody>
        </p:sp>
        <p:sp>
          <p:nvSpPr>
            <p:cNvPr id="48" name="Rounded Rectangle 47"/>
            <p:cNvSpPr/>
            <p:nvPr/>
          </p:nvSpPr>
          <p:spPr bwMode="auto">
            <a:xfrm>
              <a:off x="1616075" y="3595688"/>
              <a:ext cx="1279525" cy="1241425"/>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50" dirty="0">
                  <a:solidFill>
                    <a:schemeClr val="tx2">
                      <a:lumMod val="50000"/>
                    </a:schemeClr>
                  </a:solidFill>
                </a:rPr>
                <a:t>Passing up new program ideas.</a:t>
              </a:r>
            </a:p>
            <a:p>
              <a:pPr algn="ctr">
                <a:defRPr/>
              </a:pPr>
              <a:endParaRPr lang="en-US" sz="1050" dirty="0">
                <a:solidFill>
                  <a:schemeClr val="tx2">
                    <a:lumMod val="50000"/>
                  </a:schemeClr>
                </a:solidFill>
              </a:endParaRPr>
            </a:p>
            <a:p>
              <a:pPr algn="ctr">
                <a:defRPr/>
              </a:pPr>
              <a:r>
                <a:rPr lang="en-US" sz="1050" dirty="0">
                  <a:solidFill>
                    <a:schemeClr val="tx2">
                      <a:lumMod val="50000"/>
                    </a:schemeClr>
                  </a:solidFill>
                </a:rPr>
                <a:t>Inadequate cash flow to handle expansion</a:t>
              </a:r>
              <a:r>
                <a:rPr lang="en-US" sz="1100" dirty="0">
                  <a:solidFill>
                    <a:schemeClr val="tx2">
                      <a:lumMod val="50000"/>
                    </a:schemeClr>
                  </a:solidFill>
                </a:rPr>
                <a:t>.</a:t>
              </a:r>
            </a:p>
          </p:txBody>
        </p:sp>
        <p:sp>
          <p:nvSpPr>
            <p:cNvPr id="49" name="Rounded Rectangle 48"/>
            <p:cNvSpPr/>
            <p:nvPr/>
          </p:nvSpPr>
          <p:spPr bwMode="auto">
            <a:xfrm>
              <a:off x="3048000" y="3595688"/>
              <a:ext cx="1279525" cy="1241425"/>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50" dirty="0">
                  <a:solidFill>
                    <a:schemeClr val="tx2">
                      <a:lumMod val="50000"/>
                    </a:schemeClr>
                  </a:solidFill>
                </a:rPr>
                <a:t>Borrowing from advance ticket sales. </a:t>
              </a:r>
            </a:p>
            <a:p>
              <a:pPr algn="ctr">
                <a:defRPr/>
              </a:pPr>
              <a:endParaRPr lang="en-US" sz="1050" dirty="0">
                <a:solidFill>
                  <a:schemeClr val="tx2">
                    <a:lumMod val="50000"/>
                  </a:schemeClr>
                </a:solidFill>
              </a:endParaRPr>
            </a:p>
            <a:p>
              <a:pPr algn="ctr">
                <a:defRPr/>
              </a:pPr>
              <a:r>
                <a:rPr lang="en-US" sz="1050" dirty="0">
                  <a:solidFill>
                    <a:schemeClr val="tx2">
                      <a:lumMod val="50000"/>
                    </a:schemeClr>
                  </a:solidFill>
                </a:rPr>
                <a:t>Permanently drained lines of credit.</a:t>
              </a:r>
            </a:p>
          </p:txBody>
        </p:sp>
        <p:sp>
          <p:nvSpPr>
            <p:cNvPr id="51" name="Rounded Rectangle 50"/>
            <p:cNvSpPr/>
            <p:nvPr/>
          </p:nvSpPr>
          <p:spPr bwMode="auto">
            <a:xfrm>
              <a:off x="4487862" y="3595688"/>
              <a:ext cx="1279525" cy="1241425"/>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50" dirty="0">
                  <a:solidFill>
                    <a:schemeClr val="tx2">
                      <a:lumMod val="50000"/>
                    </a:schemeClr>
                  </a:solidFill>
                </a:rPr>
                <a:t>Making payroll is an adventure.</a:t>
              </a:r>
            </a:p>
            <a:p>
              <a:pPr algn="ctr">
                <a:defRPr/>
              </a:pPr>
              <a:endParaRPr lang="en-US" sz="1050" dirty="0">
                <a:solidFill>
                  <a:schemeClr val="tx2">
                    <a:lumMod val="50000"/>
                  </a:schemeClr>
                </a:solidFill>
              </a:endParaRPr>
            </a:p>
            <a:p>
              <a:pPr algn="ctr">
                <a:defRPr/>
              </a:pPr>
              <a:r>
                <a:rPr lang="en-US" sz="1050" dirty="0">
                  <a:solidFill>
                    <a:schemeClr val="tx2">
                      <a:lumMod val="50000"/>
                    </a:schemeClr>
                  </a:solidFill>
                </a:rPr>
                <a:t>Collections calls.</a:t>
              </a:r>
            </a:p>
          </p:txBody>
        </p:sp>
        <p:sp>
          <p:nvSpPr>
            <p:cNvPr id="52" name="Rounded Rectangle 51"/>
            <p:cNvSpPr/>
            <p:nvPr/>
          </p:nvSpPr>
          <p:spPr bwMode="auto">
            <a:xfrm>
              <a:off x="5935663" y="3595688"/>
              <a:ext cx="1279525" cy="1241425"/>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50" dirty="0">
                  <a:solidFill>
                    <a:schemeClr val="tx2">
                      <a:lumMod val="50000"/>
                    </a:schemeClr>
                  </a:solidFill>
                </a:rPr>
                <a:t>Chronic deficits are covered by endowment and reserve draws with no way to replenish.</a:t>
              </a:r>
            </a:p>
          </p:txBody>
        </p:sp>
        <p:sp>
          <p:nvSpPr>
            <p:cNvPr id="53" name="Rounded Rectangle 52"/>
            <p:cNvSpPr/>
            <p:nvPr/>
          </p:nvSpPr>
          <p:spPr bwMode="auto">
            <a:xfrm>
              <a:off x="381000" y="3595688"/>
              <a:ext cx="1096962" cy="1241425"/>
            </a:xfrm>
            <a:prstGeom prst="roundRect">
              <a:avLst/>
            </a:prstGeom>
            <a:solidFill>
              <a:schemeClr val="accent3">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b="1" dirty="0">
                  <a:solidFill>
                    <a:schemeClr val="bg1"/>
                  </a:solidFill>
                </a:rPr>
                <a:t>Warning Signs</a:t>
              </a:r>
            </a:p>
          </p:txBody>
        </p:sp>
        <p:cxnSp>
          <p:nvCxnSpPr>
            <p:cNvPr id="60" name="Straight Arrow Connector 59"/>
            <p:cNvCxnSpPr>
              <a:stCxn id="70" idx="2"/>
              <a:endCxn id="50" idx="0"/>
            </p:cNvCxnSpPr>
            <p:nvPr/>
          </p:nvCxnSpPr>
          <p:spPr bwMode="auto">
            <a:xfrm rot="5400000">
              <a:off x="7898607" y="3471069"/>
              <a:ext cx="250825" cy="1587"/>
            </a:xfrm>
            <a:prstGeom prst="straightConnector1">
              <a:avLst/>
            </a:prstGeom>
            <a:ln w="28575">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69" idx="2"/>
              <a:endCxn id="52" idx="0"/>
            </p:cNvCxnSpPr>
            <p:nvPr/>
          </p:nvCxnSpPr>
          <p:spPr bwMode="auto">
            <a:xfrm rot="5400000">
              <a:off x="6450807" y="3471069"/>
              <a:ext cx="250825" cy="1587"/>
            </a:xfrm>
            <a:prstGeom prst="straightConnector1">
              <a:avLst/>
            </a:prstGeom>
            <a:ln w="28575">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stCxn id="71" idx="2"/>
              <a:endCxn id="52" idx="0"/>
            </p:cNvCxnSpPr>
            <p:nvPr/>
          </p:nvCxnSpPr>
          <p:spPr bwMode="auto">
            <a:xfrm rot="16200000" flipH="1">
              <a:off x="5726113" y="2746376"/>
              <a:ext cx="250825" cy="1447800"/>
            </a:xfrm>
            <a:prstGeom prst="straightConnector1">
              <a:avLst/>
            </a:prstGeom>
            <a:ln w="28575">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a:endCxn id="49" idx="0"/>
            </p:cNvCxnSpPr>
            <p:nvPr/>
          </p:nvCxnSpPr>
          <p:spPr bwMode="auto">
            <a:xfrm rot="5400000">
              <a:off x="3563143" y="3471069"/>
              <a:ext cx="250825" cy="1588"/>
            </a:xfrm>
            <a:prstGeom prst="straightConnector1">
              <a:avLst/>
            </a:prstGeom>
            <a:ln w="28575">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a:endCxn id="51" idx="0"/>
            </p:cNvCxnSpPr>
            <p:nvPr/>
          </p:nvCxnSpPr>
          <p:spPr bwMode="auto">
            <a:xfrm rot="16200000" flipH="1">
              <a:off x="4282281" y="2750344"/>
              <a:ext cx="250825" cy="1439863"/>
            </a:xfrm>
            <a:prstGeom prst="straightConnector1">
              <a:avLst/>
            </a:prstGeom>
            <a:ln w="28575">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stCxn id="67" idx="2"/>
              <a:endCxn id="48" idx="0"/>
            </p:cNvCxnSpPr>
            <p:nvPr/>
          </p:nvCxnSpPr>
          <p:spPr bwMode="auto">
            <a:xfrm rot="5400000">
              <a:off x="2131218" y="3471069"/>
              <a:ext cx="250825" cy="1588"/>
            </a:xfrm>
            <a:prstGeom prst="straightConnector1">
              <a:avLst/>
            </a:prstGeom>
            <a:ln w="28575">
              <a:solidFill>
                <a:schemeClr val="bg2"/>
              </a:solidFill>
              <a:tailEnd type="arrow"/>
            </a:ln>
          </p:spPr>
          <p:style>
            <a:lnRef idx="1">
              <a:schemeClr val="accent1"/>
            </a:lnRef>
            <a:fillRef idx="0">
              <a:schemeClr val="accent1"/>
            </a:fillRef>
            <a:effectRef idx="0">
              <a:schemeClr val="accent1"/>
            </a:effectRef>
            <a:fontRef idx="minor">
              <a:schemeClr val="tx1"/>
            </a:fontRef>
          </p:style>
        </p:cxnSp>
        <p:sp>
          <p:nvSpPr>
            <p:cNvPr id="67" name="Rounded Rectangle 66"/>
            <p:cNvSpPr/>
            <p:nvPr/>
          </p:nvSpPr>
          <p:spPr bwMode="auto">
            <a:xfrm>
              <a:off x="1616075" y="2590800"/>
              <a:ext cx="1279525" cy="754063"/>
            </a:xfrm>
            <a:prstGeom prst="roundRect">
              <a:avLst/>
            </a:prstGeom>
            <a:solidFill>
              <a:srgbClr val="8CA6C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50" dirty="0">
                  <a:solidFill>
                    <a:schemeClr val="tx1"/>
                  </a:solidFill>
                </a:rPr>
                <a:t>Inadequate</a:t>
              </a:r>
            </a:p>
            <a:p>
              <a:pPr algn="ctr">
                <a:defRPr/>
              </a:pPr>
              <a:r>
                <a:rPr lang="en-US" sz="1050" dirty="0">
                  <a:solidFill>
                    <a:schemeClr val="tx1"/>
                  </a:solidFill>
                </a:rPr>
                <a:t>Risk Capital</a:t>
              </a:r>
            </a:p>
          </p:txBody>
        </p:sp>
        <p:sp>
          <p:nvSpPr>
            <p:cNvPr id="68" name="Rounded Rectangle 8"/>
            <p:cNvSpPr/>
            <p:nvPr/>
          </p:nvSpPr>
          <p:spPr bwMode="auto">
            <a:xfrm>
              <a:off x="3048000" y="2590800"/>
              <a:ext cx="1279525" cy="754063"/>
            </a:xfrm>
            <a:prstGeom prst="roundRect">
              <a:avLst/>
            </a:prstGeom>
            <a:solidFill>
              <a:srgbClr val="8CA6C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50" dirty="0">
                  <a:solidFill>
                    <a:schemeClr val="tx1"/>
                  </a:solidFill>
                </a:rPr>
                <a:t>Inadequate Operating and Working Capital</a:t>
              </a:r>
            </a:p>
          </p:txBody>
        </p:sp>
        <p:sp>
          <p:nvSpPr>
            <p:cNvPr id="69" name="Rounded Rectangle 68"/>
            <p:cNvSpPr/>
            <p:nvPr/>
          </p:nvSpPr>
          <p:spPr bwMode="auto">
            <a:xfrm>
              <a:off x="5935663" y="2590800"/>
              <a:ext cx="1279525" cy="754063"/>
            </a:xfrm>
            <a:prstGeom prst="roundRect">
              <a:avLst/>
            </a:prstGeom>
            <a:solidFill>
              <a:srgbClr val="8CA6C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50" dirty="0">
                  <a:solidFill>
                    <a:schemeClr val="tx1"/>
                  </a:solidFill>
                </a:rPr>
                <a:t>Inadequate Endowment</a:t>
              </a:r>
            </a:p>
          </p:txBody>
        </p:sp>
        <p:sp>
          <p:nvSpPr>
            <p:cNvPr id="70" name="Rounded Rectangle 69"/>
            <p:cNvSpPr/>
            <p:nvPr/>
          </p:nvSpPr>
          <p:spPr bwMode="auto">
            <a:xfrm>
              <a:off x="7383463" y="2590800"/>
              <a:ext cx="1279525" cy="754063"/>
            </a:xfrm>
            <a:prstGeom prst="roundRect">
              <a:avLst/>
            </a:prstGeom>
            <a:solidFill>
              <a:srgbClr val="8CA6C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50" dirty="0">
                  <a:solidFill>
                    <a:schemeClr val="tx1"/>
                  </a:solidFill>
                </a:rPr>
                <a:t>Inadequate Building Reserve</a:t>
              </a:r>
            </a:p>
          </p:txBody>
        </p:sp>
        <p:sp>
          <p:nvSpPr>
            <p:cNvPr id="71" name="Rounded Rectangle 70"/>
            <p:cNvSpPr/>
            <p:nvPr/>
          </p:nvSpPr>
          <p:spPr bwMode="auto">
            <a:xfrm>
              <a:off x="4487862" y="2590800"/>
              <a:ext cx="1279525" cy="754063"/>
            </a:xfrm>
            <a:prstGeom prst="roundRect">
              <a:avLst/>
            </a:prstGeom>
            <a:solidFill>
              <a:srgbClr val="8CA6C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50" dirty="0">
                  <a:solidFill>
                    <a:schemeClr val="tx1"/>
                  </a:solidFill>
                </a:rPr>
                <a:t>Inadequate Operating Reserve</a:t>
              </a:r>
            </a:p>
          </p:txBody>
        </p:sp>
        <p:sp>
          <p:nvSpPr>
            <p:cNvPr id="72" name="Rounded Rectangle 71"/>
            <p:cNvSpPr/>
            <p:nvPr/>
          </p:nvSpPr>
          <p:spPr bwMode="auto">
            <a:xfrm>
              <a:off x="381000" y="2590800"/>
              <a:ext cx="1096962" cy="754063"/>
            </a:xfrm>
            <a:prstGeom prst="roundRect">
              <a:avLst/>
            </a:prstGeom>
            <a:solidFill>
              <a:srgbClr val="5C80A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b="1" dirty="0">
                  <a:solidFill>
                    <a:schemeClr val="bg1"/>
                  </a:solidFill>
                </a:rPr>
                <a:t>Capital Fund</a:t>
              </a:r>
            </a:p>
          </p:txBody>
        </p:sp>
        <p:cxnSp>
          <p:nvCxnSpPr>
            <p:cNvPr id="55" name="Straight Arrow Connector 54"/>
            <p:cNvCxnSpPr>
              <a:stCxn id="48" idx="2"/>
              <a:endCxn id="41" idx="0"/>
            </p:cNvCxnSpPr>
            <p:nvPr/>
          </p:nvCxnSpPr>
          <p:spPr bwMode="auto">
            <a:xfrm rot="5400000">
              <a:off x="2124075" y="4968875"/>
              <a:ext cx="265112" cy="1588"/>
            </a:xfrm>
            <a:prstGeom prst="straightConnector1">
              <a:avLst/>
            </a:prstGeom>
            <a:ln w="28575">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stCxn id="49" idx="2"/>
              <a:endCxn id="42" idx="0"/>
            </p:cNvCxnSpPr>
            <p:nvPr/>
          </p:nvCxnSpPr>
          <p:spPr bwMode="auto">
            <a:xfrm rot="5400000">
              <a:off x="3556000" y="4968875"/>
              <a:ext cx="265112" cy="1588"/>
            </a:xfrm>
            <a:prstGeom prst="straightConnector1">
              <a:avLst/>
            </a:prstGeom>
            <a:ln w="28575">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stCxn id="51" idx="2"/>
              <a:endCxn id="44" idx="0"/>
            </p:cNvCxnSpPr>
            <p:nvPr/>
          </p:nvCxnSpPr>
          <p:spPr bwMode="auto">
            <a:xfrm rot="5400000">
              <a:off x="4995864" y="4968875"/>
              <a:ext cx="265112" cy="1587"/>
            </a:xfrm>
            <a:prstGeom prst="straightConnector1">
              <a:avLst/>
            </a:prstGeom>
            <a:ln w="28575">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stCxn id="52" idx="2"/>
              <a:endCxn id="45" idx="0"/>
            </p:cNvCxnSpPr>
            <p:nvPr/>
          </p:nvCxnSpPr>
          <p:spPr bwMode="auto">
            <a:xfrm rot="5400000">
              <a:off x="6443664" y="4968875"/>
              <a:ext cx="265112" cy="1587"/>
            </a:xfrm>
            <a:prstGeom prst="straightConnector1">
              <a:avLst/>
            </a:prstGeom>
            <a:ln w="28575">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50" idx="2"/>
              <a:endCxn id="43" idx="0"/>
            </p:cNvCxnSpPr>
            <p:nvPr/>
          </p:nvCxnSpPr>
          <p:spPr bwMode="auto">
            <a:xfrm rot="5400000">
              <a:off x="7891464" y="4968875"/>
              <a:ext cx="265112" cy="1587"/>
            </a:xfrm>
            <a:prstGeom prst="straightConnector1">
              <a:avLst/>
            </a:prstGeom>
            <a:ln w="28575">
              <a:solidFill>
                <a:schemeClr val="bg2"/>
              </a:solidFill>
              <a:tailEnd type="arrow"/>
            </a:ln>
          </p:spPr>
          <p:style>
            <a:lnRef idx="1">
              <a:schemeClr val="accent1"/>
            </a:lnRef>
            <a:fillRef idx="0">
              <a:schemeClr val="accent1"/>
            </a:fillRef>
            <a:effectRef idx="0">
              <a:schemeClr val="accent1"/>
            </a:effectRef>
            <a:fontRef idx="minor">
              <a:schemeClr val="tx1"/>
            </a:fontRef>
          </p:style>
        </p:cxnSp>
        <p:sp>
          <p:nvSpPr>
            <p:cNvPr id="50" name="Rounded Rectangle 49"/>
            <p:cNvSpPr/>
            <p:nvPr/>
          </p:nvSpPr>
          <p:spPr bwMode="auto">
            <a:xfrm>
              <a:off x="7383463" y="3595688"/>
              <a:ext cx="1279525" cy="1241425"/>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50" dirty="0">
                  <a:solidFill>
                    <a:schemeClr val="tx2">
                      <a:lumMod val="50000"/>
                    </a:schemeClr>
                  </a:solidFill>
                </a:rPr>
                <a:t>Roof has been leaking for past 18 months.</a:t>
              </a:r>
            </a:p>
            <a:p>
              <a:pPr algn="ctr">
                <a:defRPr/>
              </a:pPr>
              <a:endParaRPr lang="en-US" sz="1050" dirty="0">
                <a:solidFill>
                  <a:schemeClr val="tx2">
                    <a:lumMod val="50000"/>
                  </a:schemeClr>
                </a:solidFill>
              </a:endParaRPr>
            </a:p>
            <a:p>
              <a:pPr algn="ctr">
                <a:defRPr/>
              </a:pPr>
              <a:r>
                <a:rPr lang="en-US" sz="1050" dirty="0">
                  <a:solidFill>
                    <a:schemeClr val="tx2">
                      <a:lumMod val="50000"/>
                    </a:schemeClr>
                  </a:solidFill>
                </a:rPr>
                <a:t>Collections are crumbling.</a:t>
              </a:r>
            </a:p>
          </p:txBody>
        </p:sp>
        <p:cxnSp>
          <p:nvCxnSpPr>
            <p:cNvPr id="61" name="Straight Arrow Connector 60"/>
            <p:cNvCxnSpPr>
              <a:stCxn id="69" idx="2"/>
              <a:endCxn id="50" idx="0"/>
            </p:cNvCxnSpPr>
            <p:nvPr/>
          </p:nvCxnSpPr>
          <p:spPr bwMode="auto">
            <a:xfrm rot="16200000" flipH="1">
              <a:off x="7173913" y="2746376"/>
              <a:ext cx="250825" cy="1447800"/>
            </a:xfrm>
            <a:prstGeom prst="straightConnector1">
              <a:avLst/>
            </a:prstGeom>
            <a:ln w="28575">
              <a:solidFill>
                <a:schemeClr val="bg2"/>
              </a:solidFill>
              <a:tailEnd type="arrow"/>
            </a:ln>
          </p:spPr>
          <p:style>
            <a:lnRef idx="1">
              <a:schemeClr val="accent1"/>
            </a:lnRef>
            <a:fillRef idx="0">
              <a:schemeClr val="accent1"/>
            </a:fillRef>
            <a:effectRef idx="0">
              <a:schemeClr val="accent1"/>
            </a:effectRef>
            <a:fontRef idx="minor">
              <a:schemeClr val="tx1"/>
            </a:fontRef>
          </p:style>
        </p:cxnSp>
      </p:grpSp>
      <p:sp>
        <p:nvSpPr>
          <p:cNvPr id="11272" name="TextBox 46"/>
          <p:cNvSpPr txBox="1">
            <a:spLocks noChangeArrowheads="1"/>
          </p:cNvSpPr>
          <p:nvPr/>
        </p:nvSpPr>
        <p:spPr bwMode="auto">
          <a:xfrm>
            <a:off x="8166100" y="6070600"/>
            <a:ext cx="776288" cy="215900"/>
          </a:xfrm>
          <a:prstGeom prst="rect">
            <a:avLst/>
          </a:prstGeom>
          <a:noFill/>
          <a:ln w="9525">
            <a:noFill/>
            <a:miter lim="800000"/>
            <a:headEnd/>
            <a:tailEnd/>
          </a:ln>
        </p:spPr>
        <p:txBody>
          <a:bodyPr>
            <a:spAutoFit/>
          </a:bodyPr>
          <a:lstStyle/>
          <a:p>
            <a:r>
              <a:rPr lang="en-US" sz="800" i="1"/>
              <a:t>Source: TDC</a:t>
            </a:r>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Grp="1" noChangeArrowheads="1"/>
          </p:cNvSpPr>
          <p:nvPr>
            <p:ph sz="quarter" idx="1"/>
          </p:nvPr>
        </p:nvSpPr>
        <p:spPr bwMode="auto">
          <a:xfrm>
            <a:off x="612775" y="1860698"/>
            <a:ext cx="8153400" cy="4235302"/>
          </a:xfrm>
          <a:ln>
            <a:miter lim="800000"/>
            <a:headEnd/>
            <a:tailEnd/>
          </a:ln>
        </p:spPr>
        <p:txBody>
          <a:bodyPr/>
          <a:lstStyle/>
          <a:p>
            <a:pPr eaLnBrk="1" hangingPunct="1">
              <a:lnSpc>
                <a:spcPct val="90000"/>
              </a:lnSpc>
              <a:buFontTx/>
              <a:buChar char="•"/>
              <a:defRPr/>
            </a:pPr>
            <a:r>
              <a:rPr lang="en-US" sz="2200" dirty="0" smtClean="0"/>
              <a:t>Capitalization is embodied in the balance sheet</a:t>
            </a:r>
          </a:p>
          <a:p>
            <a:pPr eaLnBrk="1" hangingPunct="1">
              <a:lnSpc>
                <a:spcPct val="90000"/>
              </a:lnSpc>
              <a:buFontTx/>
              <a:buChar char="•"/>
              <a:defRPr/>
            </a:pPr>
            <a:r>
              <a:rPr lang="en-US" sz="2200" dirty="0" smtClean="0"/>
              <a:t>The balance sheet records an organization’s accumulated financial performance over time</a:t>
            </a:r>
          </a:p>
          <a:p>
            <a:pPr lvl="1" eaLnBrk="1" hangingPunct="1">
              <a:lnSpc>
                <a:spcPct val="90000"/>
              </a:lnSpc>
              <a:buFontTx/>
              <a:buChar char="•"/>
              <a:defRPr/>
            </a:pPr>
            <a:r>
              <a:rPr lang="en-US" sz="1600" dirty="0" smtClean="0"/>
              <a:t>The Income Statement (the Statement of Activities) shows only one year’s revenue and expenses</a:t>
            </a:r>
          </a:p>
          <a:p>
            <a:pPr eaLnBrk="1" hangingPunct="1">
              <a:lnSpc>
                <a:spcPct val="90000"/>
              </a:lnSpc>
              <a:buFontTx/>
              <a:buChar char="•"/>
              <a:defRPr/>
            </a:pPr>
            <a:r>
              <a:rPr lang="en-US" sz="2200" dirty="0" smtClean="0"/>
              <a:t>The balance sheet also demonstrates the strength and availability of an organization’s asset base to support its future</a:t>
            </a:r>
          </a:p>
          <a:p>
            <a:pPr eaLnBrk="1" hangingPunct="1">
              <a:lnSpc>
                <a:spcPct val="90000"/>
              </a:lnSpc>
              <a:buFontTx/>
              <a:buChar char="•"/>
              <a:defRPr/>
            </a:pPr>
            <a:r>
              <a:rPr lang="en-US" sz="2200" dirty="0" smtClean="0"/>
              <a:t>Finally, the balance sheet shows an organization’s degree of liquidity</a:t>
            </a:r>
          </a:p>
          <a:p>
            <a:pPr lvl="1" eaLnBrk="1" hangingPunct="1">
              <a:lnSpc>
                <a:spcPct val="90000"/>
              </a:lnSpc>
              <a:buFont typeface="Wingdings" pitchFamily="2" charset="2"/>
              <a:buNone/>
              <a:defRPr/>
            </a:pPr>
            <a:endParaRPr lang="en-US" sz="1000" dirty="0" smtClean="0"/>
          </a:p>
          <a:p>
            <a:pPr lvl="1" indent="-342900" eaLnBrk="1" hangingPunct="1">
              <a:lnSpc>
                <a:spcPct val="90000"/>
              </a:lnSpc>
              <a:buFont typeface="Wingdings" pitchFamily="2" charset="2"/>
              <a:buNone/>
              <a:defRPr/>
            </a:pPr>
            <a:r>
              <a:rPr lang="en-US" sz="1800" dirty="0" smtClean="0"/>
              <a:t/>
            </a:r>
            <a:br>
              <a:rPr lang="en-US" sz="1800" dirty="0" smtClean="0"/>
            </a:br>
            <a:endParaRPr lang="en-US" sz="1800" dirty="0" smtClean="0"/>
          </a:p>
          <a:p>
            <a:pPr eaLnBrk="1" hangingPunct="1">
              <a:lnSpc>
                <a:spcPct val="90000"/>
              </a:lnSpc>
              <a:buFontTx/>
              <a:buChar char="•"/>
              <a:defRPr/>
            </a:pPr>
            <a:endParaRPr lang="en-US" sz="1800" dirty="0"/>
          </a:p>
          <a:p>
            <a:pPr lvl="1" eaLnBrk="1" hangingPunct="1">
              <a:lnSpc>
                <a:spcPct val="90000"/>
              </a:lnSpc>
              <a:defRPr/>
            </a:pPr>
            <a:endParaRPr lang="en-US" sz="1800" dirty="0"/>
          </a:p>
          <a:p>
            <a:pPr lvl="1" eaLnBrk="1" hangingPunct="1">
              <a:lnSpc>
                <a:spcPct val="90000"/>
              </a:lnSpc>
              <a:buFontTx/>
              <a:buChar char="–"/>
              <a:defRPr/>
            </a:pPr>
            <a:endParaRPr lang="en-US" sz="1800" dirty="0"/>
          </a:p>
        </p:txBody>
      </p:sp>
      <p:sp>
        <p:nvSpPr>
          <p:cNvPr id="12293" name="Title 1"/>
          <p:cNvSpPr>
            <a:spLocks noGrp="1"/>
          </p:cNvSpPr>
          <p:nvPr>
            <p:ph type="title"/>
          </p:nvPr>
        </p:nvSpPr>
        <p:spPr>
          <a:xfrm>
            <a:off x="685800" y="457200"/>
            <a:ext cx="8153400" cy="1143000"/>
          </a:xfrm>
        </p:spPr>
        <p:txBody>
          <a:bodyPr/>
          <a:lstStyle/>
          <a:p>
            <a:r>
              <a:rPr lang="en-US" smtClean="0"/>
              <a:t>How Well Are You Capitalized Now?</a:t>
            </a:r>
          </a:p>
        </p:txBody>
      </p:sp>
      <p:sp>
        <p:nvSpPr>
          <p:cNvPr id="12294"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11</a:t>
            </a:r>
          </a:p>
        </p:txBody>
      </p:sp>
      <p:sp>
        <p:nvSpPr>
          <p:cNvPr id="12295" name="TextBox 8"/>
          <p:cNvSpPr txBox="1">
            <a:spLocks noChangeArrowheads="1"/>
          </p:cNvSpPr>
          <p:nvPr/>
        </p:nvSpPr>
        <p:spPr bwMode="auto">
          <a:xfrm>
            <a:off x="8166100" y="6070600"/>
            <a:ext cx="776288" cy="215900"/>
          </a:xfrm>
          <a:prstGeom prst="rect">
            <a:avLst/>
          </a:prstGeom>
          <a:noFill/>
          <a:ln w="9525">
            <a:noFill/>
            <a:miter lim="800000"/>
            <a:headEnd/>
            <a:tailEnd/>
          </a:ln>
        </p:spPr>
        <p:txBody>
          <a:bodyPr>
            <a:spAutoFit/>
          </a:bodyPr>
          <a:lstStyle/>
          <a:p>
            <a:r>
              <a:rPr lang="en-US" sz="800" i="1"/>
              <a:t>Source: TDC</a:t>
            </a:r>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3"/>
          <p:cNvSpPr txBox="1">
            <a:spLocks noChangeArrowheads="1"/>
          </p:cNvSpPr>
          <p:nvPr/>
        </p:nvSpPr>
        <p:spPr bwMode="auto">
          <a:xfrm>
            <a:off x="685800" y="1647825"/>
            <a:ext cx="7772400" cy="4219575"/>
          </a:xfrm>
          <a:prstGeom prst="rect">
            <a:avLst/>
          </a:prstGeom>
          <a:noFill/>
          <a:ln w="9525">
            <a:noFill/>
            <a:miter lim="800000"/>
            <a:headEnd/>
            <a:tailEnd/>
          </a:ln>
        </p:spPr>
        <p:txBody>
          <a:bodyPr/>
          <a:lstStyle/>
          <a:p>
            <a:pPr marL="285750" indent="-285750" eaLnBrk="1" hangingPunct="1">
              <a:lnSpc>
                <a:spcPct val="90000"/>
              </a:lnSpc>
              <a:spcBef>
                <a:spcPct val="20000"/>
              </a:spcBef>
              <a:buFont typeface="Arial" pitchFamily="34" charset="0"/>
              <a:buChar char="•"/>
              <a:defRPr/>
            </a:pPr>
            <a:r>
              <a:rPr lang="en-US" sz="2200" dirty="0">
                <a:solidFill>
                  <a:srgbClr val="454746"/>
                </a:solidFill>
              </a:rPr>
              <a:t>What are we looking for in your balance sheet?</a:t>
            </a:r>
            <a:r>
              <a:rPr lang="en-US" sz="1800" dirty="0">
                <a:solidFill>
                  <a:srgbClr val="454746"/>
                </a:solidFill>
              </a:rPr>
              <a:t/>
            </a:r>
            <a:br>
              <a:rPr lang="en-US" sz="1800" dirty="0">
                <a:solidFill>
                  <a:srgbClr val="454746"/>
                </a:solidFill>
              </a:rPr>
            </a:br>
            <a:endParaRPr lang="en-US" sz="1800" dirty="0">
              <a:solidFill>
                <a:srgbClr val="454746"/>
              </a:solidFill>
            </a:endParaRPr>
          </a:p>
          <a:p>
            <a:pPr marL="342900" indent="-342900" eaLnBrk="1" hangingPunct="1">
              <a:lnSpc>
                <a:spcPct val="90000"/>
              </a:lnSpc>
              <a:spcBef>
                <a:spcPct val="20000"/>
              </a:spcBef>
              <a:buFontTx/>
              <a:buChar char="•"/>
              <a:defRPr/>
            </a:pPr>
            <a:endParaRPr lang="en-US" dirty="0">
              <a:solidFill>
                <a:srgbClr val="454746"/>
              </a:solidFill>
            </a:endParaRPr>
          </a:p>
          <a:p>
            <a:pPr marL="742950" lvl="1" indent="-285750" eaLnBrk="1" hangingPunct="1">
              <a:lnSpc>
                <a:spcPct val="90000"/>
              </a:lnSpc>
              <a:spcBef>
                <a:spcPct val="20000"/>
              </a:spcBef>
              <a:defRPr/>
            </a:pPr>
            <a:endParaRPr lang="en-US" sz="1800" dirty="0">
              <a:solidFill>
                <a:srgbClr val="454746"/>
              </a:solidFill>
            </a:endParaRPr>
          </a:p>
          <a:p>
            <a:pPr marL="742950" lvl="1" indent="-285750" eaLnBrk="1" hangingPunct="1">
              <a:lnSpc>
                <a:spcPct val="90000"/>
              </a:lnSpc>
              <a:spcBef>
                <a:spcPct val="20000"/>
              </a:spcBef>
              <a:buFontTx/>
              <a:buChar char="–"/>
              <a:defRPr/>
            </a:pPr>
            <a:endParaRPr lang="en-US" sz="1800" dirty="0">
              <a:solidFill>
                <a:srgbClr val="454746"/>
              </a:solidFill>
            </a:endParaRPr>
          </a:p>
        </p:txBody>
      </p:sp>
      <p:sp>
        <p:nvSpPr>
          <p:cNvPr id="38" name="Rectangle 37"/>
          <p:cNvSpPr/>
          <p:nvPr/>
        </p:nvSpPr>
        <p:spPr>
          <a:xfrm>
            <a:off x="3581400" y="5013325"/>
            <a:ext cx="762000" cy="327025"/>
          </a:xfrm>
          <a:prstGeom prst="rect">
            <a:avLst/>
          </a:prstGeom>
          <a:solidFill>
            <a:srgbClr val="8CA6C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2" name="Rectangle 31"/>
          <p:cNvSpPr/>
          <p:nvPr/>
        </p:nvSpPr>
        <p:spPr>
          <a:xfrm>
            <a:off x="685800" y="3336925"/>
            <a:ext cx="1371600" cy="327025"/>
          </a:xfrm>
          <a:prstGeom prst="rect">
            <a:avLst/>
          </a:prstGeom>
          <a:solidFill>
            <a:srgbClr val="8CA6C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1" name="Rectangle 30"/>
          <p:cNvSpPr/>
          <p:nvPr/>
        </p:nvSpPr>
        <p:spPr>
          <a:xfrm>
            <a:off x="2362200" y="5013325"/>
            <a:ext cx="2343150" cy="327025"/>
          </a:xfrm>
          <a:prstGeom prst="rect">
            <a:avLst/>
          </a:prstGeom>
          <a:solidFill>
            <a:srgbClr val="8CA6C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3318" name="Title 1"/>
          <p:cNvSpPr>
            <a:spLocks noGrp="1"/>
          </p:cNvSpPr>
          <p:nvPr>
            <p:ph type="title"/>
          </p:nvPr>
        </p:nvSpPr>
        <p:spPr/>
        <p:txBody>
          <a:bodyPr/>
          <a:lstStyle/>
          <a:p>
            <a:r>
              <a:rPr lang="en-US" smtClean="0"/>
              <a:t>Unpacking the Balance Sheet</a:t>
            </a:r>
          </a:p>
        </p:txBody>
      </p:sp>
      <p:sp>
        <p:nvSpPr>
          <p:cNvPr id="19" name="TextBox 18"/>
          <p:cNvSpPr txBox="1"/>
          <p:nvPr/>
        </p:nvSpPr>
        <p:spPr bwMode="auto">
          <a:xfrm>
            <a:off x="2562225" y="2511425"/>
            <a:ext cx="2009775" cy="4324350"/>
          </a:xfrm>
          <a:prstGeom prst="rect">
            <a:avLst/>
          </a:prstGeom>
          <a:noFill/>
        </p:spPr>
        <p:txBody>
          <a:bodyPr>
            <a:spAutoFit/>
          </a:bodyPr>
          <a:lstStyle/>
          <a:p>
            <a:pPr>
              <a:spcBef>
                <a:spcPts val="0"/>
              </a:spcBef>
              <a:buFont typeface="Wingdings" pitchFamily="2" charset="2"/>
              <a:buNone/>
              <a:defRPr/>
            </a:pPr>
            <a:r>
              <a:rPr lang="en-US" sz="1600" b="1" dirty="0"/>
              <a:t>Balance Sheet</a:t>
            </a:r>
          </a:p>
          <a:p>
            <a:pPr>
              <a:spcBef>
                <a:spcPts val="0"/>
              </a:spcBef>
              <a:buFont typeface="Wingdings" pitchFamily="2" charset="2"/>
              <a:buNone/>
              <a:defRPr/>
            </a:pPr>
            <a:r>
              <a:rPr lang="en-US" sz="1600" dirty="0">
                <a:solidFill>
                  <a:schemeClr val="tx1">
                    <a:lumMod val="65000"/>
                    <a:lumOff val="35000"/>
                  </a:schemeClr>
                </a:solidFill>
              </a:rPr>
              <a:t>Cash/Investments</a:t>
            </a:r>
          </a:p>
          <a:p>
            <a:pPr>
              <a:spcBef>
                <a:spcPts val="0"/>
              </a:spcBef>
              <a:buFont typeface="Wingdings" pitchFamily="2" charset="2"/>
              <a:buNone/>
              <a:defRPr/>
            </a:pPr>
            <a:r>
              <a:rPr lang="en-US" sz="1600" dirty="0">
                <a:solidFill>
                  <a:schemeClr val="tx1">
                    <a:lumMod val="65000"/>
                    <a:lumOff val="35000"/>
                  </a:schemeClr>
                </a:solidFill>
              </a:rPr>
              <a:t>Receivables</a:t>
            </a:r>
          </a:p>
          <a:p>
            <a:pPr>
              <a:spcBef>
                <a:spcPts val="0"/>
              </a:spcBef>
              <a:buFont typeface="Wingdings" pitchFamily="2" charset="2"/>
              <a:buNone/>
              <a:defRPr/>
            </a:pPr>
            <a:r>
              <a:rPr lang="en-US" sz="1600" dirty="0">
                <a:solidFill>
                  <a:schemeClr val="tx1">
                    <a:lumMod val="65000"/>
                    <a:lumOff val="35000"/>
                  </a:schemeClr>
                </a:solidFill>
              </a:rPr>
              <a:t>Fixed Assets</a:t>
            </a:r>
          </a:p>
          <a:p>
            <a:pPr>
              <a:spcBef>
                <a:spcPts val="600"/>
              </a:spcBef>
              <a:buFont typeface="Wingdings" pitchFamily="2" charset="2"/>
              <a:buNone/>
              <a:defRPr/>
            </a:pPr>
            <a:r>
              <a:rPr lang="en-US" sz="1600" dirty="0">
                <a:solidFill>
                  <a:schemeClr val="tx1">
                    <a:lumMod val="65000"/>
                    <a:lumOff val="35000"/>
                  </a:schemeClr>
                </a:solidFill>
              </a:rPr>
              <a:t>Total Assets</a:t>
            </a:r>
          </a:p>
          <a:p>
            <a:pPr>
              <a:spcBef>
                <a:spcPts val="1200"/>
              </a:spcBef>
              <a:buFont typeface="Wingdings" pitchFamily="2" charset="2"/>
              <a:buNone/>
              <a:defRPr/>
            </a:pPr>
            <a:r>
              <a:rPr lang="en-US" sz="1600" dirty="0">
                <a:solidFill>
                  <a:schemeClr val="tx1">
                    <a:lumMod val="65000"/>
                    <a:lumOff val="35000"/>
                  </a:schemeClr>
                </a:solidFill>
              </a:rPr>
              <a:t>Payables</a:t>
            </a:r>
          </a:p>
          <a:p>
            <a:pPr>
              <a:spcBef>
                <a:spcPts val="0"/>
              </a:spcBef>
              <a:buFont typeface="Wingdings" pitchFamily="2" charset="2"/>
              <a:buNone/>
              <a:defRPr/>
            </a:pPr>
            <a:r>
              <a:rPr lang="en-US" sz="1600" dirty="0">
                <a:solidFill>
                  <a:schemeClr val="tx1">
                    <a:lumMod val="65000"/>
                    <a:lumOff val="35000"/>
                  </a:schemeClr>
                </a:solidFill>
              </a:rPr>
              <a:t>Deferred </a:t>
            </a:r>
          </a:p>
          <a:p>
            <a:pPr>
              <a:spcBef>
                <a:spcPts val="0"/>
              </a:spcBef>
              <a:buFont typeface="Wingdings" pitchFamily="2" charset="2"/>
              <a:buNone/>
              <a:defRPr/>
            </a:pPr>
            <a:r>
              <a:rPr lang="en-US" sz="1600" dirty="0">
                <a:solidFill>
                  <a:schemeClr val="tx1">
                    <a:lumMod val="65000"/>
                    <a:lumOff val="35000"/>
                  </a:schemeClr>
                </a:solidFill>
              </a:rPr>
              <a:t>    Revenue</a:t>
            </a:r>
          </a:p>
          <a:p>
            <a:pPr>
              <a:spcBef>
                <a:spcPts val="0"/>
              </a:spcBef>
              <a:buFont typeface="Wingdings" pitchFamily="2" charset="2"/>
              <a:buNone/>
              <a:defRPr/>
            </a:pPr>
            <a:r>
              <a:rPr lang="en-US" sz="1600" dirty="0">
                <a:solidFill>
                  <a:schemeClr val="tx1">
                    <a:lumMod val="65000"/>
                    <a:lumOff val="35000"/>
                  </a:schemeClr>
                </a:solidFill>
              </a:rPr>
              <a:t>Debt</a:t>
            </a:r>
          </a:p>
          <a:p>
            <a:pPr>
              <a:spcBef>
                <a:spcPts val="600"/>
              </a:spcBef>
              <a:buFont typeface="Wingdings" pitchFamily="2" charset="2"/>
              <a:buNone/>
              <a:defRPr/>
            </a:pPr>
            <a:r>
              <a:rPr lang="en-US" sz="1600" b="1" dirty="0"/>
              <a:t>Net Assets</a:t>
            </a:r>
          </a:p>
          <a:p>
            <a:pPr>
              <a:spcBef>
                <a:spcPts val="1200"/>
              </a:spcBef>
              <a:buFont typeface="Wingdings" pitchFamily="2" charset="2"/>
              <a:buNone/>
              <a:defRPr/>
            </a:pPr>
            <a:r>
              <a:rPr lang="en-US" sz="1600" dirty="0">
                <a:solidFill>
                  <a:schemeClr val="tx1">
                    <a:lumMod val="65000"/>
                    <a:lumOff val="35000"/>
                  </a:schemeClr>
                </a:solidFill>
              </a:rPr>
              <a:t>Total Liabilities and Net Assets</a:t>
            </a:r>
          </a:p>
          <a:p>
            <a:pPr>
              <a:spcBef>
                <a:spcPts val="0"/>
              </a:spcBef>
              <a:buFont typeface="Wingdings" pitchFamily="2" charset="2"/>
              <a:buNone/>
              <a:defRPr/>
            </a:pPr>
            <a:endParaRPr lang="en-US" dirty="0">
              <a:solidFill>
                <a:schemeClr val="tx1">
                  <a:lumMod val="50000"/>
                  <a:lumOff val="50000"/>
                </a:schemeClr>
              </a:solidFill>
            </a:endParaRPr>
          </a:p>
          <a:p>
            <a:pPr>
              <a:defRPr/>
            </a:pPr>
            <a:endParaRPr lang="en-US" dirty="0"/>
          </a:p>
        </p:txBody>
      </p:sp>
      <p:sp>
        <p:nvSpPr>
          <p:cNvPr id="20" name="TextBox 19"/>
          <p:cNvSpPr txBox="1"/>
          <p:nvPr/>
        </p:nvSpPr>
        <p:spPr bwMode="auto">
          <a:xfrm>
            <a:off x="685800" y="2511425"/>
            <a:ext cx="1985963" cy="1154113"/>
          </a:xfrm>
          <a:prstGeom prst="rect">
            <a:avLst/>
          </a:prstGeom>
          <a:noFill/>
        </p:spPr>
        <p:txBody>
          <a:bodyPr>
            <a:spAutoFit/>
          </a:bodyPr>
          <a:lstStyle/>
          <a:p>
            <a:pPr>
              <a:spcBef>
                <a:spcPts val="0"/>
              </a:spcBef>
              <a:buFont typeface="Wingdings" pitchFamily="2" charset="2"/>
              <a:buNone/>
              <a:defRPr/>
            </a:pPr>
            <a:r>
              <a:rPr lang="en-US" sz="1600" b="1" dirty="0"/>
              <a:t>Income Statement </a:t>
            </a:r>
          </a:p>
          <a:p>
            <a:pPr>
              <a:spcBef>
                <a:spcPts val="0"/>
              </a:spcBef>
              <a:buFont typeface="Wingdings" pitchFamily="2" charset="2"/>
              <a:buNone/>
              <a:defRPr/>
            </a:pPr>
            <a:r>
              <a:rPr lang="en-US" sz="1600" dirty="0">
                <a:solidFill>
                  <a:schemeClr val="tx1">
                    <a:lumMod val="65000"/>
                    <a:lumOff val="35000"/>
                  </a:schemeClr>
                </a:solidFill>
              </a:rPr>
              <a:t>Revenue</a:t>
            </a:r>
          </a:p>
          <a:p>
            <a:pPr>
              <a:spcBef>
                <a:spcPts val="0"/>
              </a:spcBef>
              <a:buFont typeface="Wingdings" pitchFamily="2" charset="2"/>
              <a:buNone/>
              <a:defRPr/>
            </a:pPr>
            <a:r>
              <a:rPr lang="en-US" sz="1600" dirty="0">
                <a:solidFill>
                  <a:schemeClr val="tx1">
                    <a:lumMod val="65000"/>
                    <a:lumOff val="35000"/>
                  </a:schemeClr>
                </a:solidFill>
              </a:rPr>
              <a:t>Expenses</a:t>
            </a:r>
          </a:p>
          <a:p>
            <a:pPr>
              <a:spcBef>
                <a:spcPts val="600"/>
              </a:spcBef>
              <a:buFont typeface="Wingdings" pitchFamily="2" charset="2"/>
              <a:buNone/>
              <a:defRPr/>
            </a:pPr>
            <a:r>
              <a:rPr lang="en-US" sz="1600" b="1" dirty="0"/>
              <a:t>Net Income</a:t>
            </a:r>
          </a:p>
        </p:txBody>
      </p:sp>
      <p:cxnSp>
        <p:nvCxnSpPr>
          <p:cNvPr id="23" name="Straight Connector 22"/>
          <p:cNvCxnSpPr/>
          <p:nvPr/>
        </p:nvCxnSpPr>
        <p:spPr bwMode="auto">
          <a:xfrm>
            <a:off x="685800" y="3336925"/>
            <a:ext cx="1571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2514600" y="3565525"/>
            <a:ext cx="1419225"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514600" y="5392738"/>
            <a:ext cx="14478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rot="16200000">
            <a:off x="696913" y="4087812"/>
            <a:ext cx="1219200" cy="327025"/>
          </a:xfrm>
          <a:prstGeom prst="rect">
            <a:avLst/>
          </a:prstGeom>
          <a:solidFill>
            <a:srgbClr val="8CA6C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4" name="Rectangle 33"/>
          <p:cNvSpPr/>
          <p:nvPr/>
        </p:nvSpPr>
        <p:spPr>
          <a:xfrm rot="16200000">
            <a:off x="696913" y="4545012"/>
            <a:ext cx="1219200" cy="327025"/>
          </a:xfrm>
          <a:prstGeom prst="rect">
            <a:avLst/>
          </a:prstGeom>
          <a:solidFill>
            <a:srgbClr val="8CA6C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5" name="Rectangle 34"/>
          <p:cNvSpPr/>
          <p:nvPr/>
        </p:nvSpPr>
        <p:spPr>
          <a:xfrm rot="16200000">
            <a:off x="3256756" y="4036219"/>
            <a:ext cx="1878013" cy="327025"/>
          </a:xfrm>
          <a:prstGeom prst="rect">
            <a:avLst/>
          </a:prstGeom>
          <a:solidFill>
            <a:srgbClr val="8CA6C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3329" name="Up Arrow 35"/>
          <p:cNvSpPr>
            <a:spLocks noChangeArrowheads="1"/>
          </p:cNvSpPr>
          <p:nvPr/>
        </p:nvSpPr>
        <p:spPr bwMode="auto">
          <a:xfrm rot="5400000">
            <a:off x="1416050" y="4594225"/>
            <a:ext cx="609600" cy="1143000"/>
          </a:xfrm>
          <a:prstGeom prst="upArrow">
            <a:avLst>
              <a:gd name="adj1" fmla="val 50000"/>
              <a:gd name="adj2" fmla="val 50000"/>
            </a:avLst>
          </a:prstGeom>
          <a:solidFill>
            <a:srgbClr val="8CA6C2"/>
          </a:solidFill>
          <a:ln w="9525" algn="ctr">
            <a:noFill/>
            <a:round/>
            <a:headEnd/>
            <a:tailEnd/>
          </a:ln>
        </p:spPr>
        <p:txBody>
          <a:bodyPr/>
          <a:lstStyle/>
          <a:p>
            <a:endParaRPr lang="en-US" baseline="-25000"/>
          </a:p>
        </p:txBody>
      </p:sp>
      <p:sp>
        <p:nvSpPr>
          <p:cNvPr id="13330" name="Up Arrow 36"/>
          <p:cNvSpPr>
            <a:spLocks noChangeArrowheads="1"/>
          </p:cNvSpPr>
          <p:nvPr/>
        </p:nvSpPr>
        <p:spPr bwMode="auto">
          <a:xfrm rot="5400000">
            <a:off x="4305300" y="3984625"/>
            <a:ext cx="609600" cy="685800"/>
          </a:xfrm>
          <a:prstGeom prst="upArrow">
            <a:avLst>
              <a:gd name="adj1" fmla="val 50000"/>
              <a:gd name="adj2" fmla="val 50000"/>
            </a:avLst>
          </a:prstGeom>
          <a:solidFill>
            <a:srgbClr val="8CA6C2"/>
          </a:solidFill>
          <a:ln w="9525" algn="ctr">
            <a:noFill/>
            <a:round/>
            <a:headEnd/>
            <a:tailEnd/>
          </a:ln>
        </p:spPr>
        <p:txBody>
          <a:bodyPr/>
          <a:lstStyle/>
          <a:p>
            <a:endParaRPr lang="en-US" baseline="-25000"/>
          </a:p>
        </p:txBody>
      </p:sp>
      <p:grpSp>
        <p:nvGrpSpPr>
          <p:cNvPr id="13331" name="Group 40"/>
          <p:cNvGrpSpPr>
            <a:grpSpLocks/>
          </p:cNvGrpSpPr>
          <p:nvPr/>
        </p:nvGrpSpPr>
        <p:grpSpPr bwMode="auto">
          <a:xfrm>
            <a:off x="4953000" y="2422525"/>
            <a:ext cx="2743200" cy="3352800"/>
            <a:chOff x="4953000" y="2667000"/>
            <a:chExt cx="2743200" cy="3352800"/>
          </a:xfrm>
        </p:grpSpPr>
        <p:sp>
          <p:nvSpPr>
            <p:cNvPr id="9" name="Rounded Rectangle 8"/>
            <p:cNvSpPr/>
            <p:nvPr/>
          </p:nvSpPr>
          <p:spPr bwMode="auto">
            <a:xfrm>
              <a:off x="4953000" y="2667000"/>
              <a:ext cx="2743200" cy="2698750"/>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1" name="Round Same Side Corner Rectangle 10"/>
            <p:cNvSpPr/>
            <p:nvPr/>
          </p:nvSpPr>
          <p:spPr bwMode="auto">
            <a:xfrm flipV="1">
              <a:off x="4953000" y="5105400"/>
              <a:ext cx="2743200" cy="914400"/>
            </a:xfrm>
            <a:prstGeom prst="round2Same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2" name="Rounded Rectangle 11"/>
            <p:cNvSpPr/>
            <p:nvPr/>
          </p:nvSpPr>
          <p:spPr bwMode="auto">
            <a:xfrm>
              <a:off x="5791200" y="5257800"/>
              <a:ext cx="1076325" cy="612775"/>
            </a:xfrm>
            <a:prstGeom prst="roundRect">
              <a:avLst/>
            </a:prstGeom>
            <a:solidFill>
              <a:srgbClr val="5C80A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t>Endowment</a:t>
              </a:r>
            </a:p>
          </p:txBody>
        </p:sp>
        <p:sp>
          <p:nvSpPr>
            <p:cNvPr id="14" name="Rounded Rectangle 13"/>
            <p:cNvSpPr/>
            <p:nvPr/>
          </p:nvSpPr>
          <p:spPr bwMode="auto">
            <a:xfrm>
              <a:off x="5105400" y="3276600"/>
              <a:ext cx="1143000" cy="612775"/>
            </a:xfrm>
            <a:prstGeom prst="roundRect">
              <a:avLst/>
            </a:prstGeom>
            <a:solidFill>
              <a:srgbClr val="5C80A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t>Operating and Working Capital</a:t>
              </a:r>
            </a:p>
          </p:txBody>
        </p:sp>
        <p:sp>
          <p:nvSpPr>
            <p:cNvPr id="16" name="Rounded Rectangle 15"/>
            <p:cNvSpPr/>
            <p:nvPr/>
          </p:nvSpPr>
          <p:spPr bwMode="auto">
            <a:xfrm>
              <a:off x="6477000" y="3276600"/>
              <a:ext cx="1074738" cy="612775"/>
            </a:xfrm>
            <a:prstGeom prst="roundRect">
              <a:avLst/>
            </a:prstGeom>
            <a:solidFill>
              <a:srgbClr val="5C80A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t>Operating Reserve</a:t>
              </a:r>
            </a:p>
          </p:txBody>
        </p:sp>
        <p:sp>
          <p:nvSpPr>
            <p:cNvPr id="17" name="TextBox 16"/>
            <p:cNvSpPr txBox="1"/>
            <p:nvPr/>
          </p:nvSpPr>
          <p:spPr bwMode="auto">
            <a:xfrm>
              <a:off x="4965700" y="2768600"/>
              <a:ext cx="2730500" cy="323850"/>
            </a:xfrm>
            <a:prstGeom prst="rect">
              <a:avLst/>
            </a:prstGeom>
            <a:noFill/>
          </p:spPr>
          <p:txBody>
            <a:bodyPr>
              <a:spAutoFit/>
            </a:bodyPr>
            <a:lstStyle/>
            <a:p>
              <a:pPr algn="ctr">
                <a:defRPr/>
              </a:pPr>
              <a:r>
                <a:rPr lang="en-US" sz="1500" b="1" dirty="0">
                  <a:solidFill>
                    <a:schemeClr val="tx2">
                      <a:lumMod val="50000"/>
                    </a:schemeClr>
                  </a:solidFill>
                  <a:latin typeface="+mj-lt"/>
                </a:rPr>
                <a:t>Elements of Capitalization</a:t>
              </a:r>
            </a:p>
          </p:txBody>
        </p:sp>
        <p:sp>
          <p:nvSpPr>
            <p:cNvPr id="37" name="Rectangle 36"/>
            <p:cNvSpPr/>
            <p:nvPr/>
          </p:nvSpPr>
          <p:spPr>
            <a:xfrm>
              <a:off x="4953000" y="4114800"/>
              <a:ext cx="2743200" cy="9906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6" name="Rounded Rectangle 35"/>
            <p:cNvSpPr/>
            <p:nvPr/>
          </p:nvSpPr>
          <p:spPr bwMode="auto">
            <a:xfrm>
              <a:off x="5105400" y="4267200"/>
              <a:ext cx="1143000" cy="612775"/>
            </a:xfrm>
            <a:prstGeom prst="roundRect">
              <a:avLst/>
            </a:prstGeom>
            <a:solidFill>
              <a:srgbClr val="5C80A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t>Building Reserve</a:t>
              </a:r>
            </a:p>
          </p:txBody>
        </p:sp>
        <p:sp>
          <p:nvSpPr>
            <p:cNvPr id="40" name="Rounded Rectangle 39"/>
            <p:cNvSpPr/>
            <p:nvPr/>
          </p:nvSpPr>
          <p:spPr bwMode="auto">
            <a:xfrm>
              <a:off x="6477000" y="4267200"/>
              <a:ext cx="1143000" cy="612775"/>
            </a:xfrm>
            <a:prstGeom prst="roundRect">
              <a:avLst/>
            </a:prstGeom>
            <a:solidFill>
              <a:srgbClr val="5C80A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t>Risk Capital</a:t>
              </a:r>
            </a:p>
          </p:txBody>
        </p:sp>
      </p:grpSp>
      <p:sp>
        <p:nvSpPr>
          <p:cNvPr id="13332" name="Up Arrow 36"/>
          <p:cNvSpPr>
            <a:spLocks noChangeArrowheads="1"/>
          </p:cNvSpPr>
          <p:nvPr/>
        </p:nvSpPr>
        <p:spPr bwMode="auto">
          <a:xfrm rot="5400000">
            <a:off x="4191000" y="2955925"/>
            <a:ext cx="609600" cy="914400"/>
          </a:xfrm>
          <a:prstGeom prst="upArrow">
            <a:avLst>
              <a:gd name="adj1" fmla="val 50000"/>
              <a:gd name="adj2" fmla="val 50000"/>
            </a:avLst>
          </a:prstGeom>
          <a:solidFill>
            <a:srgbClr val="8CA6C2"/>
          </a:solidFill>
          <a:ln w="9525" algn="ctr">
            <a:noFill/>
            <a:round/>
            <a:headEnd/>
            <a:tailEnd/>
          </a:ln>
        </p:spPr>
        <p:txBody>
          <a:bodyPr/>
          <a:lstStyle/>
          <a:p>
            <a:endParaRPr lang="en-US" baseline="-25000"/>
          </a:p>
        </p:txBody>
      </p:sp>
      <p:sp>
        <p:nvSpPr>
          <p:cNvPr id="13333" name="Up Arrow 36"/>
          <p:cNvSpPr>
            <a:spLocks noChangeArrowheads="1"/>
          </p:cNvSpPr>
          <p:nvPr/>
        </p:nvSpPr>
        <p:spPr bwMode="auto">
          <a:xfrm rot="5400000">
            <a:off x="4305300" y="4837113"/>
            <a:ext cx="609600" cy="685800"/>
          </a:xfrm>
          <a:prstGeom prst="upArrow">
            <a:avLst>
              <a:gd name="adj1" fmla="val 50000"/>
              <a:gd name="adj2" fmla="val 50000"/>
            </a:avLst>
          </a:prstGeom>
          <a:solidFill>
            <a:srgbClr val="8CA6C2"/>
          </a:solidFill>
          <a:ln w="9525" algn="ctr">
            <a:noFill/>
            <a:round/>
            <a:headEnd/>
            <a:tailEnd/>
          </a:ln>
        </p:spPr>
        <p:txBody>
          <a:bodyPr/>
          <a:lstStyle/>
          <a:p>
            <a:endParaRPr lang="en-US" baseline="-25000"/>
          </a:p>
        </p:txBody>
      </p:sp>
      <p:sp>
        <p:nvSpPr>
          <p:cNvPr id="13334"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12</a:t>
            </a:r>
          </a:p>
        </p:txBody>
      </p:sp>
      <p:grpSp>
        <p:nvGrpSpPr>
          <p:cNvPr id="13335" name="Group 40"/>
          <p:cNvGrpSpPr>
            <a:grpSpLocks/>
          </p:cNvGrpSpPr>
          <p:nvPr/>
        </p:nvGrpSpPr>
        <p:grpSpPr bwMode="auto">
          <a:xfrm>
            <a:off x="7600950" y="2581275"/>
            <a:ext cx="914400" cy="3657600"/>
            <a:chOff x="7620000" y="2667000"/>
            <a:chExt cx="914400" cy="3657600"/>
          </a:xfrm>
        </p:grpSpPr>
        <p:sp>
          <p:nvSpPr>
            <p:cNvPr id="13337" name="Up Arrow 40"/>
            <p:cNvSpPr>
              <a:spLocks noChangeArrowheads="1"/>
            </p:cNvSpPr>
            <p:nvPr/>
          </p:nvSpPr>
          <p:spPr bwMode="auto">
            <a:xfrm>
              <a:off x="7620000" y="2667000"/>
              <a:ext cx="914400" cy="3200400"/>
            </a:xfrm>
            <a:prstGeom prst="upArrow">
              <a:avLst>
                <a:gd name="adj1" fmla="val 50000"/>
                <a:gd name="adj2" fmla="val 50005"/>
              </a:avLst>
            </a:prstGeom>
            <a:solidFill>
              <a:srgbClr val="8CA6C2"/>
            </a:solidFill>
            <a:ln w="9525" algn="ctr">
              <a:noFill/>
              <a:round/>
              <a:headEnd/>
              <a:tailEnd/>
            </a:ln>
          </p:spPr>
          <p:txBody>
            <a:bodyPr/>
            <a:lstStyle/>
            <a:p>
              <a:endParaRPr lang="en-US" baseline="-25000"/>
            </a:p>
          </p:txBody>
        </p:sp>
        <p:sp>
          <p:nvSpPr>
            <p:cNvPr id="28" name="TextBox 27"/>
            <p:cNvSpPr txBox="1"/>
            <p:nvPr/>
          </p:nvSpPr>
          <p:spPr>
            <a:xfrm>
              <a:off x="7932738" y="2895600"/>
              <a:ext cx="368300" cy="3429000"/>
            </a:xfrm>
            <a:prstGeom prst="rect">
              <a:avLst/>
            </a:prstGeom>
            <a:noFill/>
            <a:ln>
              <a:noFill/>
            </a:ln>
          </p:spPr>
          <p:txBody>
            <a:bodyPr vert="vert">
              <a:spAutoFit/>
            </a:bodyPr>
            <a:lstStyle/>
            <a:p>
              <a:pPr>
                <a:defRPr/>
              </a:pPr>
              <a:r>
                <a:rPr lang="en-US" sz="1200" b="1" dirty="0"/>
                <a:t>Requires Liquidity</a:t>
              </a:r>
              <a:r>
                <a:rPr lang="en-US" sz="1000" b="1" dirty="0"/>
                <a:t>	</a:t>
              </a:r>
            </a:p>
          </p:txBody>
        </p:sp>
      </p:grpSp>
      <p:sp>
        <p:nvSpPr>
          <p:cNvPr id="13336" name="TextBox 41"/>
          <p:cNvSpPr txBox="1">
            <a:spLocks noChangeArrowheads="1"/>
          </p:cNvSpPr>
          <p:nvPr/>
        </p:nvSpPr>
        <p:spPr bwMode="auto">
          <a:xfrm>
            <a:off x="8166100" y="6070600"/>
            <a:ext cx="776288" cy="215900"/>
          </a:xfrm>
          <a:prstGeom prst="rect">
            <a:avLst/>
          </a:prstGeom>
          <a:noFill/>
          <a:ln w="9525">
            <a:noFill/>
            <a:miter lim="800000"/>
            <a:headEnd/>
            <a:tailEnd/>
          </a:ln>
        </p:spPr>
        <p:txBody>
          <a:bodyPr>
            <a:spAutoFit/>
          </a:bodyPr>
          <a:lstStyle/>
          <a:p>
            <a:r>
              <a:rPr lang="en-US" sz="800" i="1"/>
              <a:t>Source: TDC</a:t>
            </a:r>
          </a:p>
        </p:txBody>
      </p:sp>
    </p:spTree>
    <p:custDataLst>
      <p:tags r:id="rId1"/>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685800" y="304800"/>
            <a:ext cx="8153400" cy="1143000"/>
          </a:xfrm>
        </p:spPr>
        <p:txBody>
          <a:bodyPr/>
          <a:lstStyle/>
          <a:p>
            <a:r>
              <a:rPr lang="en-US" smtClean="0"/>
              <a:t>What Are We Looking For in a Capitalization Strategy?</a:t>
            </a:r>
          </a:p>
        </p:txBody>
      </p:sp>
      <p:sp>
        <p:nvSpPr>
          <p:cNvPr id="5" name="Rectangle 3"/>
          <p:cNvSpPr txBox="1">
            <a:spLocks noChangeArrowheads="1"/>
          </p:cNvSpPr>
          <p:nvPr/>
        </p:nvSpPr>
        <p:spPr bwMode="auto">
          <a:xfrm>
            <a:off x="685800" y="1828800"/>
            <a:ext cx="7772400" cy="4038600"/>
          </a:xfrm>
          <a:prstGeom prst="rect">
            <a:avLst/>
          </a:prstGeom>
          <a:noFill/>
          <a:ln w="9525">
            <a:noFill/>
            <a:miter lim="800000"/>
            <a:headEnd/>
            <a:tailEnd/>
          </a:ln>
        </p:spPr>
        <p:txBody>
          <a:bodyPr/>
          <a:lstStyle/>
          <a:p>
            <a:pPr marL="285750" indent="-285750" eaLnBrk="1" hangingPunct="1">
              <a:lnSpc>
                <a:spcPct val="90000"/>
              </a:lnSpc>
              <a:spcBef>
                <a:spcPct val="20000"/>
              </a:spcBef>
              <a:buFont typeface="Arial" pitchFamily="34" charset="0"/>
              <a:buChar char="•"/>
              <a:defRPr/>
            </a:pPr>
            <a:r>
              <a:rPr lang="en-US" sz="2200" dirty="0">
                <a:solidFill>
                  <a:srgbClr val="454746"/>
                </a:solidFill>
              </a:rPr>
              <a:t>There are no cookie cutter answers</a:t>
            </a:r>
          </a:p>
          <a:p>
            <a:pPr marL="285750" indent="-285750" eaLnBrk="1" hangingPunct="1">
              <a:lnSpc>
                <a:spcPct val="90000"/>
              </a:lnSpc>
              <a:spcBef>
                <a:spcPct val="20000"/>
              </a:spcBef>
              <a:buFont typeface="Arial" pitchFamily="34" charset="0"/>
              <a:buChar char="•"/>
              <a:defRPr/>
            </a:pPr>
            <a:r>
              <a:rPr lang="en-US" sz="2200" dirty="0">
                <a:solidFill>
                  <a:srgbClr val="454746"/>
                </a:solidFill>
              </a:rPr>
              <a:t>A capitalization strategy looks at four distinct pieces:</a:t>
            </a:r>
          </a:p>
          <a:p>
            <a:pPr marL="742950" lvl="1" indent="-285750" eaLnBrk="1" hangingPunct="1">
              <a:lnSpc>
                <a:spcPct val="90000"/>
              </a:lnSpc>
              <a:spcBef>
                <a:spcPct val="20000"/>
              </a:spcBef>
              <a:buFont typeface="Arial" pitchFamily="34" charset="0"/>
              <a:buChar char="•"/>
              <a:defRPr/>
            </a:pPr>
            <a:r>
              <a:rPr lang="en-US" sz="1600" dirty="0">
                <a:solidFill>
                  <a:srgbClr val="454746"/>
                </a:solidFill>
              </a:rPr>
              <a:t>Mission and vision</a:t>
            </a:r>
          </a:p>
          <a:p>
            <a:pPr marL="742950" lvl="1" indent="-285750" eaLnBrk="1" hangingPunct="1">
              <a:lnSpc>
                <a:spcPct val="90000"/>
              </a:lnSpc>
              <a:spcBef>
                <a:spcPct val="20000"/>
              </a:spcBef>
              <a:buFont typeface="Arial" pitchFamily="34" charset="0"/>
              <a:buChar char="•"/>
              <a:defRPr/>
            </a:pPr>
            <a:r>
              <a:rPr lang="en-US" sz="1600" dirty="0">
                <a:solidFill>
                  <a:srgbClr val="454746"/>
                </a:solidFill>
              </a:rPr>
              <a:t>Business model drivers</a:t>
            </a:r>
          </a:p>
          <a:p>
            <a:pPr marL="742950" lvl="1" indent="-285750" eaLnBrk="1" hangingPunct="1">
              <a:lnSpc>
                <a:spcPct val="90000"/>
              </a:lnSpc>
              <a:spcBef>
                <a:spcPct val="20000"/>
              </a:spcBef>
              <a:buFont typeface="Arial" pitchFamily="34" charset="0"/>
              <a:buChar char="•"/>
              <a:defRPr/>
            </a:pPr>
            <a:r>
              <a:rPr lang="en-US" sz="1600" dirty="0">
                <a:solidFill>
                  <a:srgbClr val="454746"/>
                </a:solidFill>
              </a:rPr>
              <a:t>Time horizon</a:t>
            </a:r>
          </a:p>
          <a:p>
            <a:pPr marL="742950" lvl="1" indent="-285750" eaLnBrk="1" hangingPunct="1">
              <a:lnSpc>
                <a:spcPct val="90000"/>
              </a:lnSpc>
              <a:spcBef>
                <a:spcPct val="20000"/>
              </a:spcBef>
              <a:buFont typeface="Arial" pitchFamily="34" charset="0"/>
              <a:buChar char="•"/>
              <a:defRPr/>
            </a:pPr>
            <a:r>
              <a:rPr lang="en-US" sz="1600" dirty="0">
                <a:solidFill>
                  <a:srgbClr val="454746"/>
                </a:solidFill>
              </a:rPr>
              <a:t>Marketplace</a:t>
            </a:r>
          </a:p>
          <a:p>
            <a:pPr marL="285750" indent="-285750" eaLnBrk="1" hangingPunct="1">
              <a:lnSpc>
                <a:spcPct val="90000"/>
              </a:lnSpc>
              <a:spcBef>
                <a:spcPct val="20000"/>
              </a:spcBef>
              <a:buFont typeface="Arial" pitchFamily="34" charset="0"/>
              <a:buChar char="•"/>
              <a:defRPr/>
            </a:pPr>
            <a:r>
              <a:rPr lang="en-US" sz="2200" dirty="0">
                <a:solidFill>
                  <a:srgbClr val="454746"/>
                </a:solidFill>
              </a:rPr>
              <a:t>With this in mind, the strategy determines the types of funds required </a:t>
            </a:r>
          </a:p>
          <a:p>
            <a:pPr marL="285750" indent="-285750" eaLnBrk="1" hangingPunct="1">
              <a:lnSpc>
                <a:spcPct val="90000"/>
              </a:lnSpc>
              <a:spcBef>
                <a:spcPct val="20000"/>
              </a:spcBef>
              <a:buFont typeface="Arial" pitchFamily="34" charset="0"/>
              <a:buChar char="•"/>
              <a:defRPr/>
            </a:pPr>
            <a:r>
              <a:rPr lang="en-US" sz="2200" dirty="0">
                <a:solidFill>
                  <a:srgbClr val="454746"/>
                </a:solidFill>
              </a:rPr>
              <a:t>It then articulates the necessary size of the funds, the timing of the need, and the method for obtaining the required resources</a:t>
            </a:r>
            <a:r>
              <a:rPr lang="en-US" dirty="0">
                <a:solidFill>
                  <a:srgbClr val="454746"/>
                </a:solidFill>
              </a:rPr>
              <a:t/>
            </a:r>
            <a:br>
              <a:rPr lang="en-US" dirty="0">
                <a:solidFill>
                  <a:srgbClr val="454746"/>
                </a:solidFill>
              </a:rPr>
            </a:br>
            <a:r>
              <a:rPr lang="en-US" sz="1800" dirty="0">
                <a:solidFill>
                  <a:srgbClr val="454746"/>
                </a:solidFill>
              </a:rPr>
              <a:t/>
            </a:r>
            <a:br>
              <a:rPr lang="en-US" sz="1800" dirty="0">
                <a:solidFill>
                  <a:srgbClr val="454746"/>
                </a:solidFill>
              </a:rPr>
            </a:br>
            <a:endParaRPr lang="en-US" sz="1800" dirty="0">
              <a:solidFill>
                <a:srgbClr val="454746"/>
              </a:solidFill>
            </a:endParaRPr>
          </a:p>
          <a:p>
            <a:pPr marL="342900" indent="-342900" eaLnBrk="1" hangingPunct="1">
              <a:lnSpc>
                <a:spcPct val="90000"/>
              </a:lnSpc>
              <a:spcBef>
                <a:spcPct val="20000"/>
              </a:spcBef>
              <a:buFontTx/>
              <a:buChar char="•"/>
              <a:defRPr/>
            </a:pPr>
            <a:endParaRPr lang="en-US" dirty="0">
              <a:solidFill>
                <a:srgbClr val="454746"/>
              </a:solidFill>
            </a:endParaRPr>
          </a:p>
          <a:p>
            <a:pPr marL="742950" lvl="1" indent="-285750" eaLnBrk="1" hangingPunct="1">
              <a:lnSpc>
                <a:spcPct val="90000"/>
              </a:lnSpc>
              <a:spcBef>
                <a:spcPct val="20000"/>
              </a:spcBef>
              <a:defRPr/>
            </a:pPr>
            <a:endParaRPr lang="en-US" sz="1800" dirty="0">
              <a:solidFill>
                <a:srgbClr val="454746"/>
              </a:solidFill>
            </a:endParaRPr>
          </a:p>
          <a:p>
            <a:pPr marL="742950" lvl="1" indent="-285750" eaLnBrk="1" hangingPunct="1">
              <a:lnSpc>
                <a:spcPct val="90000"/>
              </a:lnSpc>
              <a:spcBef>
                <a:spcPct val="20000"/>
              </a:spcBef>
              <a:buFontTx/>
              <a:buChar char="–"/>
              <a:defRPr/>
            </a:pPr>
            <a:endParaRPr lang="en-US" sz="1800" dirty="0">
              <a:solidFill>
                <a:srgbClr val="454746"/>
              </a:solidFill>
            </a:endParaRPr>
          </a:p>
        </p:txBody>
      </p:sp>
      <p:sp>
        <p:nvSpPr>
          <p:cNvPr id="14342"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13</a:t>
            </a:r>
          </a:p>
        </p:txBody>
      </p:sp>
      <p:sp>
        <p:nvSpPr>
          <p:cNvPr id="14343" name="TextBox 7"/>
          <p:cNvSpPr txBox="1">
            <a:spLocks noChangeArrowheads="1"/>
          </p:cNvSpPr>
          <p:nvPr/>
        </p:nvSpPr>
        <p:spPr bwMode="auto">
          <a:xfrm>
            <a:off x="8166100" y="6070600"/>
            <a:ext cx="776288" cy="215900"/>
          </a:xfrm>
          <a:prstGeom prst="rect">
            <a:avLst/>
          </a:prstGeom>
          <a:noFill/>
          <a:ln w="9525">
            <a:noFill/>
            <a:miter lim="800000"/>
            <a:headEnd/>
            <a:tailEnd/>
          </a:ln>
        </p:spPr>
        <p:txBody>
          <a:bodyPr>
            <a:spAutoFit/>
          </a:bodyPr>
          <a:lstStyle/>
          <a:p>
            <a:r>
              <a:rPr lang="en-US" sz="800" i="1"/>
              <a:t>Source: TDC</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1000"/>
                                        <p:tgtEl>
                                          <p:spTgt spid="5">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fade">
                                      <p:cBhvr>
                                        <p:cTn id="18" dur="1000"/>
                                        <p:tgtEl>
                                          <p:spTgt spid="5">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fade">
                                      <p:cBhvr>
                                        <p:cTn id="21" dur="1000"/>
                                        <p:tgtEl>
                                          <p:spTgt spid="5">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fade">
                                      <p:cBhvr>
                                        <p:cTn id="24" dur="1000"/>
                                        <p:tgtEl>
                                          <p:spTgt spid="5">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animEffect transition="in" filter="fade">
                                      <p:cBhvr>
                                        <p:cTn id="29" dur="1000"/>
                                        <p:tgtEl>
                                          <p:spTgt spid="5">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5">
                                            <p:txEl>
                                              <p:pRg st="7" end="7"/>
                                            </p:txEl>
                                          </p:spTgt>
                                        </p:tgtEl>
                                        <p:attrNameLst>
                                          <p:attrName>style.visibility</p:attrName>
                                        </p:attrNameLst>
                                      </p:cBhvr>
                                      <p:to>
                                        <p:strVal val="visible"/>
                                      </p:to>
                                    </p:set>
                                    <p:animEffect transition="in" filter="fade">
                                      <p:cBhvr>
                                        <p:cTn id="34" dur="10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sz="quarter" idx="1"/>
          </p:nvPr>
        </p:nvSpPr>
        <p:spPr bwMode="auto">
          <a:xfrm>
            <a:off x="612775" y="1600200"/>
            <a:ext cx="8153400" cy="4495800"/>
          </a:xfrm>
          <a:noFill/>
          <a:ln>
            <a:miter lim="800000"/>
            <a:headEnd/>
            <a:tailEnd/>
          </a:ln>
        </p:spPr>
        <p:txBody>
          <a:bodyPr vert="horz" wrap="square" lIns="91440" tIns="45720" rIns="91440" bIns="45720" numCol="1" anchor="t" anchorCtr="0" compatLnSpc="1">
            <a:prstTxWarp prst="textNoShape">
              <a:avLst/>
            </a:prstTxWarp>
          </a:bodyPr>
          <a:lstStyle/>
          <a:p>
            <a:pPr>
              <a:spcBef>
                <a:spcPts val="1200"/>
              </a:spcBef>
              <a:buFont typeface="Wingdings 2" pitchFamily="18" charset="2"/>
              <a:buNone/>
            </a:pPr>
            <a:r>
              <a:rPr lang="en-US" smtClean="0"/>
              <a:t>Audience</a:t>
            </a:r>
          </a:p>
          <a:p>
            <a:pPr>
              <a:spcBef>
                <a:spcPts val="1200"/>
              </a:spcBef>
              <a:buFont typeface="Wingdings 2" pitchFamily="18" charset="2"/>
              <a:buNone/>
            </a:pPr>
            <a:r>
              <a:rPr lang="en-US" smtClean="0"/>
              <a:t>Audience + facility</a:t>
            </a:r>
          </a:p>
          <a:p>
            <a:pPr>
              <a:spcBef>
                <a:spcPts val="1200"/>
              </a:spcBef>
              <a:buFont typeface="Wingdings 2" pitchFamily="18" charset="2"/>
              <a:buNone/>
            </a:pPr>
            <a:r>
              <a:rPr lang="en-US" smtClean="0"/>
              <a:t>Audience + high fixed costs</a:t>
            </a:r>
          </a:p>
          <a:p>
            <a:pPr>
              <a:spcBef>
                <a:spcPts val="1200"/>
              </a:spcBef>
              <a:buFont typeface="Wingdings 2" pitchFamily="18" charset="2"/>
              <a:buNone/>
            </a:pPr>
            <a:r>
              <a:rPr lang="en-US" smtClean="0"/>
              <a:t>Audience + facility + high fixed costs</a:t>
            </a:r>
          </a:p>
          <a:p>
            <a:endParaRPr lang="en-US" smtClean="0"/>
          </a:p>
        </p:txBody>
      </p:sp>
      <p:sp>
        <p:nvSpPr>
          <p:cNvPr id="15365" name="Left-Right Arrow 6"/>
          <p:cNvSpPr>
            <a:spLocks noChangeArrowheads="1"/>
          </p:cNvSpPr>
          <p:nvPr/>
        </p:nvSpPr>
        <p:spPr bwMode="auto">
          <a:xfrm>
            <a:off x="404813" y="4029075"/>
            <a:ext cx="8302625" cy="1914525"/>
          </a:xfrm>
          <a:prstGeom prst="leftRightArrow">
            <a:avLst>
              <a:gd name="adj1" fmla="val 50000"/>
              <a:gd name="adj2" fmla="val 49992"/>
            </a:avLst>
          </a:prstGeom>
          <a:gradFill rotWithShape="1">
            <a:gsLst>
              <a:gs pos="0">
                <a:srgbClr val="8488C4"/>
              </a:gs>
              <a:gs pos="53000">
                <a:srgbClr val="D4DEFF"/>
              </a:gs>
              <a:gs pos="83000">
                <a:srgbClr val="D4DEFF"/>
              </a:gs>
              <a:gs pos="100000">
                <a:srgbClr val="96AB94"/>
              </a:gs>
            </a:gsLst>
            <a:lin ang="10800000"/>
          </a:gradFill>
          <a:ln w="9525" algn="ctr">
            <a:noFill/>
            <a:round/>
            <a:headEnd/>
            <a:tailEnd/>
          </a:ln>
        </p:spPr>
        <p:txBody>
          <a:bodyPr/>
          <a:lstStyle/>
          <a:p>
            <a:endParaRPr lang="en-US" sz="2000" baseline="-25000"/>
          </a:p>
        </p:txBody>
      </p:sp>
      <p:sp>
        <p:nvSpPr>
          <p:cNvPr id="15366" name="TextBox 8"/>
          <p:cNvSpPr txBox="1">
            <a:spLocks noChangeArrowheads="1"/>
          </p:cNvSpPr>
          <p:nvPr/>
        </p:nvSpPr>
        <p:spPr bwMode="auto">
          <a:xfrm>
            <a:off x="1138238" y="4624388"/>
            <a:ext cx="3135312" cy="708025"/>
          </a:xfrm>
          <a:prstGeom prst="rect">
            <a:avLst/>
          </a:prstGeom>
          <a:noFill/>
          <a:ln w="9525">
            <a:noFill/>
            <a:miter lim="800000"/>
            <a:headEnd/>
            <a:tailEnd/>
          </a:ln>
        </p:spPr>
        <p:txBody>
          <a:bodyPr>
            <a:spAutoFit/>
          </a:bodyPr>
          <a:lstStyle/>
          <a:p>
            <a:r>
              <a:rPr lang="en-US" sz="2000"/>
              <a:t>High flexibility</a:t>
            </a:r>
          </a:p>
          <a:p>
            <a:r>
              <a:rPr lang="en-US" sz="2000"/>
              <a:t>Low capital intensity</a:t>
            </a:r>
          </a:p>
        </p:txBody>
      </p:sp>
      <p:sp>
        <p:nvSpPr>
          <p:cNvPr id="15367" name="TextBox 9"/>
          <p:cNvSpPr txBox="1">
            <a:spLocks noChangeArrowheads="1"/>
          </p:cNvSpPr>
          <p:nvPr/>
        </p:nvSpPr>
        <p:spPr bwMode="auto">
          <a:xfrm>
            <a:off x="4741863" y="4624388"/>
            <a:ext cx="3162300" cy="708025"/>
          </a:xfrm>
          <a:prstGeom prst="rect">
            <a:avLst/>
          </a:prstGeom>
          <a:noFill/>
          <a:ln w="9525">
            <a:noFill/>
            <a:miter lim="800000"/>
            <a:headEnd/>
            <a:tailEnd/>
          </a:ln>
        </p:spPr>
        <p:txBody>
          <a:bodyPr>
            <a:spAutoFit/>
          </a:bodyPr>
          <a:lstStyle/>
          <a:p>
            <a:pPr algn="r"/>
            <a:r>
              <a:rPr lang="en-US" sz="2000"/>
              <a:t>Low flexibility</a:t>
            </a:r>
          </a:p>
          <a:p>
            <a:pPr algn="r"/>
            <a:r>
              <a:rPr lang="en-US" sz="2000"/>
              <a:t>High capital intensity</a:t>
            </a:r>
          </a:p>
        </p:txBody>
      </p:sp>
      <p:grpSp>
        <p:nvGrpSpPr>
          <p:cNvPr id="15368" name="Group 29"/>
          <p:cNvGrpSpPr>
            <a:grpSpLocks noChangeAspect="1"/>
          </p:cNvGrpSpPr>
          <p:nvPr/>
        </p:nvGrpSpPr>
        <p:grpSpPr bwMode="auto">
          <a:xfrm>
            <a:off x="2293938" y="1541463"/>
            <a:ext cx="641350" cy="641350"/>
            <a:chOff x="9508878" y="2845358"/>
            <a:chExt cx="1263650" cy="1265237"/>
          </a:xfrm>
        </p:grpSpPr>
        <p:sp>
          <p:nvSpPr>
            <p:cNvPr id="15" name="Oval 14"/>
            <p:cNvSpPr/>
            <p:nvPr/>
          </p:nvSpPr>
          <p:spPr bwMode="auto">
            <a:xfrm>
              <a:off x="9508878" y="2845358"/>
              <a:ext cx="1263650" cy="126523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15394" name="Picture 2"/>
            <p:cNvPicPr>
              <a:picLocks noChangeAspect="1" noChangeArrowheads="1"/>
            </p:cNvPicPr>
            <p:nvPr/>
          </p:nvPicPr>
          <p:blipFill>
            <a:blip r:embed="rId3"/>
            <a:srcRect/>
            <a:stretch>
              <a:fillRect/>
            </a:stretch>
          </p:blipFill>
          <p:spPr bwMode="auto">
            <a:xfrm>
              <a:off x="9824791" y="3135981"/>
              <a:ext cx="717983" cy="654185"/>
            </a:xfrm>
            <a:prstGeom prst="rect">
              <a:avLst/>
            </a:prstGeom>
            <a:noFill/>
            <a:ln w="9525">
              <a:noFill/>
              <a:miter lim="800000"/>
              <a:headEnd/>
              <a:tailEnd/>
            </a:ln>
          </p:spPr>
        </p:pic>
      </p:grpSp>
      <p:grpSp>
        <p:nvGrpSpPr>
          <p:cNvPr id="15369" name="Group 22"/>
          <p:cNvGrpSpPr>
            <a:grpSpLocks/>
          </p:cNvGrpSpPr>
          <p:nvPr/>
        </p:nvGrpSpPr>
        <p:grpSpPr bwMode="auto">
          <a:xfrm>
            <a:off x="4492625" y="2151063"/>
            <a:ext cx="641350" cy="639762"/>
            <a:chOff x="611188" y="3457575"/>
            <a:chExt cx="641350" cy="639763"/>
          </a:xfrm>
        </p:grpSpPr>
        <p:sp>
          <p:nvSpPr>
            <p:cNvPr id="24" name="Oval 23"/>
            <p:cNvSpPr/>
            <p:nvPr/>
          </p:nvSpPr>
          <p:spPr bwMode="auto">
            <a:xfrm>
              <a:off x="611188" y="3457575"/>
              <a:ext cx="641350" cy="63976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u="sng" dirty="0"/>
            </a:p>
          </p:txBody>
        </p:sp>
        <p:pic>
          <p:nvPicPr>
            <p:cNvPr id="15392" name="Picture 37"/>
            <p:cNvPicPr>
              <a:picLocks noChangeAspect="1" noChangeArrowheads="1"/>
            </p:cNvPicPr>
            <p:nvPr/>
          </p:nvPicPr>
          <p:blipFill>
            <a:blip r:embed="rId4"/>
            <a:srcRect l="33488"/>
            <a:stretch>
              <a:fillRect/>
            </a:stretch>
          </p:blipFill>
          <p:spPr bwMode="auto">
            <a:xfrm>
              <a:off x="755975" y="3562148"/>
              <a:ext cx="353048" cy="427437"/>
            </a:xfrm>
            <a:prstGeom prst="rect">
              <a:avLst/>
            </a:prstGeom>
            <a:noFill/>
            <a:ln w="9525">
              <a:noFill/>
              <a:miter lim="800000"/>
              <a:headEnd/>
              <a:tailEnd/>
            </a:ln>
          </p:spPr>
        </p:pic>
      </p:grpSp>
      <p:grpSp>
        <p:nvGrpSpPr>
          <p:cNvPr id="15370" name="Group 29"/>
          <p:cNvGrpSpPr>
            <a:grpSpLocks noChangeAspect="1"/>
          </p:cNvGrpSpPr>
          <p:nvPr/>
        </p:nvGrpSpPr>
        <p:grpSpPr bwMode="auto">
          <a:xfrm>
            <a:off x="3711575" y="2151063"/>
            <a:ext cx="641350" cy="641350"/>
            <a:chOff x="9508878" y="2845358"/>
            <a:chExt cx="1263650" cy="1265237"/>
          </a:xfrm>
        </p:grpSpPr>
        <p:sp>
          <p:nvSpPr>
            <p:cNvPr id="27" name="Oval 26"/>
            <p:cNvSpPr/>
            <p:nvPr/>
          </p:nvSpPr>
          <p:spPr bwMode="auto">
            <a:xfrm>
              <a:off x="9508878" y="2845358"/>
              <a:ext cx="1263650" cy="126523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15390" name="Picture 2"/>
            <p:cNvPicPr>
              <a:picLocks noChangeAspect="1" noChangeArrowheads="1"/>
            </p:cNvPicPr>
            <p:nvPr/>
          </p:nvPicPr>
          <p:blipFill>
            <a:blip r:embed="rId3"/>
            <a:srcRect/>
            <a:stretch>
              <a:fillRect/>
            </a:stretch>
          </p:blipFill>
          <p:spPr bwMode="auto">
            <a:xfrm>
              <a:off x="9824791" y="3135981"/>
              <a:ext cx="717983" cy="654185"/>
            </a:xfrm>
            <a:prstGeom prst="rect">
              <a:avLst/>
            </a:prstGeom>
            <a:noFill/>
            <a:ln w="9525">
              <a:noFill/>
              <a:miter lim="800000"/>
              <a:headEnd/>
              <a:tailEnd/>
            </a:ln>
          </p:spPr>
        </p:pic>
      </p:grpSp>
      <p:grpSp>
        <p:nvGrpSpPr>
          <p:cNvPr id="15371" name="Group 28"/>
          <p:cNvGrpSpPr>
            <a:grpSpLocks/>
          </p:cNvGrpSpPr>
          <p:nvPr/>
        </p:nvGrpSpPr>
        <p:grpSpPr bwMode="auto">
          <a:xfrm>
            <a:off x="7356475" y="3284538"/>
            <a:ext cx="641350" cy="639762"/>
            <a:chOff x="611188" y="3457575"/>
            <a:chExt cx="641350" cy="639763"/>
          </a:xfrm>
        </p:grpSpPr>
        <p:sp>
          <p:nvSpPr>
            <p:cNvPr id="30" name="Oval 29"/>
            <p:cNvSpPr/>
            <p:nvPr/>
          </p:nvSpPr>
          <p:spPr bwMode="auto">
            <a:xfrm>
              <a:off x="611188" y="3457575"/>
              <a:ext cx="641350" cy="63976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u="sng" dirty="0"/>
            </a:p>
          </p:txBody>
        </p:sp>
        <p:pic>
          <p:nvPicPr>
            <p:cNvPr id="15388" name="Picture 37"/>
            <p:cNvPicPr>
              <a:picLocks noChangeAspect="1" noChangeArrowheads="1"/>
            </p:cNvPicPr>
            <p:nvPr/>
          </p:nvPicPr>
          <p:blipFill>
            <a:blip r:embed="rId4"/>
            <a:srcRect l="33488"/>
            <a:stretch>
              <a:fillRect/>
            </a:stretch>
          </p:blipFill>
          <p:spPr bwMode="auto">
            <a:xfrm>
              <a:off x="755975" y="3562148"/>
              <a:ext cx="353048" cy="427437"/>
            </a:xfrm>
            <a:prstGeom prst="rect">
              <a:avLst/>
            </a:prstGeom>
            <a:noFill/>
            <a:ln w="9525">
              <a:noFill/>
              <a:miter lim="800000"/>
              <a:headEnd/>
              <a:tailEnd/>
            </a:ln>
          </p:spPr>
        </p:pic>
      </p:grpSp>
      <p:grpSp>
        <p:nvGrpSpPr>
          <p:cNvPr id="15372" name="Group 29"/>
          <p:cNvGrpSpPr>
            <a:grpSpLocks noChangeAspect="1"/>
          </p:cNvGrpSpPr>
          <p:nvPr/>
        </p:nvGrpSpPr>
        <p:grpSpPr bwMode="auto">
          <a:xfrm>
            <a:off x="5353050" y="2643188"/>
            <a:ext cx="641350" cy="641350"/>
            <a:chOff x="9508878" y="2845358"/>
            <a:chExt cx="1263650" cy="1265237"/>
          </a:xfrm>
        </p:grpSpPr>
        <p:sp>
          <p:nvSpPr>
            <p:cNvPr id="33" name="Oval 32"/>
            <p:cNvSpPr/>
            <p:nvPr/>
          </p:nvSpPr>
          <p:spPr bwMode="auto">
            <a:xfrm>
              <a:off x="9508878" y="2845358"/>
              <a:ext cx="1263650" cy="126523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15386" name="Picture 2"/>
            <p:cNvPicPr>
              <a:picLocks noChangeAspect="1" noChangeArrowheads="1"/>
            </p:cNvPicPr>
            <p:nvPr/>
          </p:nvPicPr>
          <p:blipFill>
            <a:blip r:embed="rId3"/>
            <a:srcRect/>
            <a:stretch>
              <a:fillRect/>
            </a:stretch>
          </p:blipFill>
          <p:spPr bwMode="auto">
            <a:xfrm>
              <a:off x="9824791" y="3135981"/>
              <a:ext cx="717983" cy="654185"/>
            </a:xfrm>
            <a:prstGeom prst="rect">
              <a:avLst/>
            </a:prstGeom>
            <a:noFill/>
            <a:ln w="9525">
              <a:noFill/>
              <a:miter lim="800000"/>
              <a:headEnd/>
              <a:tailEnd/>
            </a:ln>
          </p:spPr>
        </p:pic>
      </p:grpSp>
      <p:grpSp>
        <p:nvGrpSpPr>
          <p:cNvPr id="15373" name="Group 29"/>
          <p:cNvGrpSpPr>
            <a:grpSpLocks noChangeAspect="1"/>
          </p:cNvGrpSpPr>
          <p:nvPr/>
        </p:nvGrpSpPr>
        <p:grpSpPr bwMode="auto">
          <a:xfrm>
            <a:off x="6600825" y="3284538"/>
            <a:ext cx="641350" cy="641350"/>
            <a:chOff x="9508878" y="2845358"/>
            <a:chExt cx="1263650" cy="1265237"/>
          </a:xfrm>
        </p:grpSpPr>
        <p:sp>
          <p:nvSpPr>
            <p:cNvPr id="39" name="Oval 38"/>
            <p:cNvSpPr/>
            <p:nvPr/>
          </p:nvSpPr>
          <p:spPr bwMode="auto">
            <a:xfrm>
              <a:off x="9508878" y="2845358"/>
              <a:ext cx="1263650" cy="126523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15384" name="Picture 2"/>
            <p:cNvPicPr>
              <a:picLocks noChangeAspect="1" noChangeArrowheads="1"/>
            </p:cNvPicPr>
            <p:nvPr/>
          </p:nvPicPr>
          <p:blipFill>
            <a:blip r:embed="rId3"/>
            <a:srcRect/>
            <a:stretch>
              <a:fillRect/>
            </a:stretch>
          </p:blipFill>
          <p:spPr bwMode="auto">
            <a:xfrm>
              <a:off x="9824791" y="3135981"/>
              <a:ext cx="717983" cy="654185"/>
            </a:xfrm>
            <a:prstGeom prst="rect">
              <a:avLst/>
            </a:prstGeom>
            <a:noFill/>
            <a:ln w="9525">
              <a:noFill/>
              <a:miter lim="800000"/>
              <a:headEnd/>
              <a:tailEnd/>
            </a:ln>
          </p:spPr>
        </p:pic>
      </p:grpSp>
      <p:sp>
        <p:nvSpPr>
          <p:cNvPr id="15374"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14</a:t>
            </a:r>
          </a:p>
        </p:txBody>
      </p:sp>
      <p:sp>
        <p:nvSpPr>
          <p:cNvPr id="35" name="Title 1"/>
          <p:cNvSpPr txBox="1">
            <a:spLocks/>
          </p:cNvSpPr>
          <p:nvPr/>
        </p:nvSpPr>
        <p:spPr bwMode="auto">
          <a:xfrm>
            <a:off x="685800" y="457200"/>
            <a:ext cx="8153400" cy="1143000"/>
          </a:xfrm>
          <a:prstGeom prst="rect">
            <a:avLst/>
          </a:prstGeom>
          <a:noFill/>
          <a:ln w="9525">
            <a:noFill/>
            <a:miter lim="800000"/>
            <a:headEnd/>
            <a:tailEnd/>
          </a:ln>
        </p:spPr>
        <p:txBody>
          <a:bodyPr anchor="ctr"/>
          <a:lstStyle/>
          <a:p>
            <a:pPr>
              <a:defRPr/>
            </a:pPr>
            <a:r>
              <a:rPr lang="en-US" sz="3200" b="1" kern="0" dirty="0">
                <a:solidFill>
                  <a:schemeClr val="bg1"/>
                </a:solidFill>
                <a:latin typeface="+mj-lt"/>
                <a:ea typeface="+mj-ea"/>
                <a:cs typeface="+mj-cs"/>
              </a:rPr>
              <a:t>What Are Your Business Model Drivers?</a:t>
            </a:r>
          </a:p>
        </p:txBody>
      </p:sp>
      <p:grpSp>
        <p:nvGrpSpPr>
          <p:cNvPr id="15376" name="Group 36"/>
          <p:cNvGrpSpPr>
            <a:grpSpLocks/>
          </p:cNvGrpSpPr>
          <p:nvPr/>
        </p:nvGrpSpPr>
        <p:grpSpPr bwMode="auto">
          <a:xfrm>
            <a:off x="6129338" y="2643188"/>
            <a:ext cx="677862" cy="641350"/>
            <a:chOff x="6129338" y="2643188"/>
            <a:chExt cx="677624" cy="641350"/>
          </a:xfrm>
        </p:grpSpPr>
        <p:sp>
          <p:nvSpPr>
            <p:cNvPr id="38" name="Oval 37"/>
            <p:cNvSpPr/>
            <p:nvPr/>
          </p:nvSpPr>
          <p:spPr bwMode="auto">
            <a:xfrm>
              <a:off x="6129338" y="2643188"/>
              <a:ext cx="639537" cy="64135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0" name="TextBox 39"/>
            <p:cNvSpPr txBox="1"/>
            <p:nvPr/>
          </p:nvSpPr>
          <p:spPr>
            <a:xfrm>
              <a:off x="6167425" y="2774950"/>
              <a:ext cx="639537" cy="400050"/>
            </a:xfrm>
            <a:prstGeom prst="rect">
              <a:avLst/>
            </a:prstGeom>
            <a:noFill/>
          </p:spPr>
          <p:txBody>
            <a:bodyPr>
              <a:spAutoFit/>
            </a:bodyPr>
            <a:lstStyle/>
            <a:p>
              <a:pPr>
                <a:defRPr/>
              </a:pPr>
              <a:r>
                <a:rPr lang="en-US" sz="1000" b="1" dirty="0">
                  <a:solidFill>
                    <a:srgbClr val="FF0000"/>
                  </a:solidFill>
                  <a:effectLst>
                    <a:outerShdw blurRad="50800" dist="38100" dir="5400000" algn="t" rotWithShape="0">
                      <a:prstClr val="black">
                        <a:alpha val="40000"/>
                      </a:prstClr>
                    </a:outerShdw>
                  </a:effectLst>
                  <a:latin typeface="Arial Black" pitchFamily="34" charset="0"/>
                </a:rPr>
                <a:t>Fixed costs</a:t>
              </a:r>
            </a:p>
          </p:txBody>
        </p:sp>
      </p:grpSp>
      <p:grpSp>
        <p:nvGrpSpPr>
          <p:cNvPr id="15377" name="Group 36"/>
          <p:cNvGrpSpPr>
            <a:grpSpLocks/>
          </p:cNvGrpSpPr>
          <p:nvPr/>
        </p:nvGrpSpPr>
        <p:grpSpPr bwMode="auto">
          <a:xfrm>
            <a:off x="8099425" y="3284538"/>
            <a:ext cx="677863" cy="641350"/>
            <a:chOff x="6129338" y="2643188"/>
            <a:chExt cx="677624" cy="641350"/>
          </a:xfrm>
        </p:grpSpPr>
        <p:sp>
          <p:nvSpPr>
            <p:cNvPr id="42" name="Oval 41"/>
            <p:cNvSpPr/>
            <p:nvPr/>
          </p:nvSpPr>
          <p:spPr bwMode="auto">
            <a:xfrm>
              <a:off x="6129338" y="2643188"/>
              <a:ext cx="639537" cy="64135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3" name="TextBox 42"/>
            <p:cNvSpPr txBox="1"/>
            <p:nvPr/>
          </p:nvSpPr>
          <p:spPr>
            <a:xfrm>
              <a:off x="6167425" y="2774950"/>
              <a:ext cx="639537" cy="400050"/>
            </a:xfrm>
            <a:prstGeom prst="rect">
              <a:avLst/>
            </a:prstGeom>
            <a:noFill/>
          </p:spPr>
          <p:txBody>
            <a:bodyPr>
              <a:spAutoFit/>
            </a:bodyPr>
            <a:lstStyle/>
            <a:p>
              <a:pPr>
                <a:defRPr/>
              </a:pPr>
              <a:r>
                <a:rPr lang="en-US" sz="1000" b="1" dirty="0">
                  <a:solidFill>
                    <a:srgbClr val="FF0000"/>
                  </a:solidFill>
                  <a:effectLst>
                    <a:outerShdw blurRad="50800" dist="38100" dir="5400000" algn="t" rotWithShape="0">
                      <a:prstClr val="black">
                        <a:alpha val="40000"/>
                      </a:prstClr>
                    </a:outerShdw>
                  </a:effectLst>
                  <a:latin typeface="Arial Black" pitchFamily="34" charset="0"/>
                </a:rPr>
                <a:t>Fixed costs</a:t>
              </a:r>
            </a:p>
          </p:txBody>
        </p:sp>
      </p:grpSp>
      <p:sp>
        <p:nvSpPr>
          <p:cNvPr id="15378" name="TextBox 44"/>
          <p:cNvSpPr txBox="1">
            <a:spLocks noChangeArrowheads="1"/>
          </p:cNvSpPr>
          <p:nvPr/>
        </p:nvSpPr>
        <p:spPr bwMode="auto">
          <a:xfrm>
            <a:off x="8166100" y="6070600"/>
            <a:ext cx="776288" cy="215900"/>
          </a:xfrm>
          <a:prstGeom prst="rect">
            <a:avLst/>
          </a:prstGeom>
          <a:noFill/>
          <a:ln w="9525">
            <a:noFill/>
            <a:miter lim="800000"/>
            <a:headEnd/>
            <a:tailEnd/>
          </a:ln>
        </p:spPr>
        <p:txBody>
          <a:bodyPr>
            <a:spAutoFit/>
          </a:bodyPr>
          <a:lstStyle/>
          <a:p>
            <a:r>
              <a:rPr lang="en-US" sz="800" i="1"/>
              <a:t>Source: TDC</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Title 1"/>
          <p:cNvSpPr txBox="1">
            <a:spLocks/>
          </p:cNvSpPr>
          <p:nvPr/>
        </p:nvSpPr>
        <p:spPr bwMode="auto">
          <a:xfrm>
            <a:off x="685800" y="457200"/>
            <a:ext cx="8153400" cy="1143000"/>
          </a:xfrm>
          <a:prstGeom prst="rect">
            <a:avLst/>
          </a:prstGeom>
          <a:noFill/>
          <a:ln w="9525">
            <a:noFill/>
            <a:miter lim="800000"/>
            <a:headEnd/>
            <a:tailEnd/>
          </a:ln>
        </p:spPr>
        <p:txBody>
          <a:bodyPr anchor="ctr"/>
          <a:lstStyle/>
          <a:p>
            <a:pPr>
              <a:defRPr/>
            </a:pPr>
            <a:r>
              <a:rPr lang="en-US" sz="3200" b="1" kern="0" dirty="0">
                <a:solidFill>
                  <a:schemeClr val="bg1"/>
                </a:solidFill>
                <a:latin typeface="+mj-lt"/>
                <a:ea typeface="+mj-ea"/>
                <a:cs typeface="+mj-cs"/>
              </a:rPr>
              <a:t>What is Your Time Horizon?</a:t>
            </a:r>
          </a:p>
        </p:txBody>
      </p:sp>
      <p:sp>
        <p:nvSpPr>
          <p:cNvPr id="35" name="Rounded Rectangle 34"/>
          <p:cNvSpPr/>
          <p:nvPr/>
        </p:nvSpPr>
        <p:spPr bwMode="auto">
          <a:xfrm>
            <a:off x="501650" y="1463675"/>
            <a:ext cx="2490788" cy="2736850"/>
          </a:xfrm>
          <a:prstGeom prst="roundRect">
            <a:avLst/>
          </a:prstGeom>
          <a:solidFill>
            <a:srgbClr val="5C80A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r>
              <a:rPr lang="en-US" sz="1600" dirty="0"/>
              <a:t>Immediate</a:t>
            </a:r>
          </a:p>
          <a:p>
            <a:pPr algn="ctr">
              <a:defRPr/>
            </a:pPr>
            <a:r>
              <a:rPr lang="en-US" sz="1600" dirty="0"/>
              <a:t>(Individual View)</a:t>
            </a:r>
          </a:p>
        </p:txBody>
      </p:sp>
      <p:sp>
        <p:nvSpPr>
          <p:cNvPr id="39" name="Round Same Side Corner Rectangle 38"/>
          <p:cNvSpPr/>
          <p:nvPr/>
        </p:nvSpPr>
        <p:spPr bwMode="auto">
          <a:xfrm rot="10800000">
            <a:off x="503238" y="2233613"/>
            <a:ext cx="2487612" cy="2789237"/>
          </a:xfrm>
          <a:prstGeom prst="round2Same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0" name="TextBox 39"/>
          <p:cNvSpPr txBox="1"/>
          <p:nvPr/>
        </p:nvSpPr>
        <p:spPr bwMode="auto">
          <a:xfrm>
            <a:off x="1355725" y="2317750"/>
            <a:ext cx="1624013" cy="828675"/>
          </a:xfrm>
          <a:prstGeom prst="rect">
            <a:avLst/>
          </a:prstGeom>
          <a:noFill/>
        </p:spPr>
        <p:txBody>
          <a:bodyPr>
            <a:spAutoFit/>
          </a:bodyPr>
          <a:lstStyle/>
          <a:p>
            <a:pPr>
              <a:defRPr/>
            </a:pPr>
            <a:r>
              <a:rPr lang="en-US" sz="1200" dirty="0">
                <a:solidFill>
                  <a:schemeClr val="bg1"/>
                </a:solidFill>
                <a:latin typeface="+mn-lt"/>
              </a:rPr>
              <a:t>Highly specific artistic expression – often focused on a particular artist</a:t>
            </a:r>
          </a:p>
        </p:txBody>
      </p:sp>
      <p:grpSp>
        <p:nvGrpSpPr>
          <p:cNvPr id="16390" name="Group 20"/>
          <p:cNvGrpSpPr>
            <a:grpSpLocks noChangeAspect="1"/>
          </p:cNvGrpSpPr>
          <p:nvPr/>
        </p:nvGrpSpPr>
        <p:grpSpPr bwMode="auto">
          <a:xfrm>
            <a:off x="661988" y="2332038"/>
            <a:ext cx="639762" cy="639762"/>
            <a:chOff x="-1959181" y="4234770"/>
            <a:chExt cx="1265238" cy="1265237"/>
          </a:xfrm>
        </p:grpSpPr>
        <p:sp>
          <p:nvSpPr>
            <p:cNvPr id="29" name="Oval 28"/>
            <p:cNvSpPr/>
            <p:nvPr/>
          </p:nvSpPr>
          <p:spPr bwMode="auto">
            <a:xfrm>
              <a:off x="-1959181" y="4234770"/>
              <a:ext cx="1265238" cy="126523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dirty="0"/>
            </a:p>
          </p:txBody>
        </p:sp>
        <p:pic>
          <p:nvPicPr>
            <p:cNvPr id="16440" name="Picture 6"/>
            <p:cNvPicPr>
              <a:picLocks noChangeAspect="1" noChangeArrowheads="1"/>
            </p:cNvPicPr>
            <p:nvPr/>
          </p:nvPicPr>
          <p:blipFill>
            <a:blip r:embed="rId3"/>
            <a:srcRect/>
            <a:stretch>
              <a:fillRect/>
            </a:stretch>
          </p:blipFill>
          <p:spPr bwMode="auto">
            <a:xfrm>
              <a:off x="-1762899" y="4452938"/>
              <a:ext cx="833907" cy="848284"/>
            </a:xfrm>
            <a:prstGeom prst="rect">
              <a:avLst/>
            </a:prstGeom>
            <a:noFill/>
            <a:ln w="9525">
              <a:noFill/>
              <a:miter lim="800000"/>
              <a:headEnd/>
              <a:tailEnd/>
            </a:ln>
          </p:spPr>
        </p:pic>
      </p:grpSp>
      <p:sp>
        <p:nvSpPr>
          <p:cNvPr id="53" name="TextBox 52"/>
          <p:cNvSpPr txBox="1"/>
          <p:nvPr/>
        </p:nvSpPr>
        <p:spPr bwMode="auto">
          <a:xfrm>
            <a:off x="1304925" y="4224338"/>
            <a:ext cx="1624013" cy="461962"/>
          </a:xfrm>
          <a:prstGeom prst="rect">
            <a:avLst/>
          </a:prstGeom>
          <a:noFill/>
        </p:spPr>
        <p:txBody>
          <a:bodyPr>
            <a:spAutoFit/>
          </a:bodyPr>
          <a:lstStyle/>
          <a:p>
            <a:pPr>
              <a:defRPr/>
            </a:pPr>
            <a:r>
              <a:rPr lang="en-US" sz="1200" dirty="0">
                <a:solidFill>
                  <a:schemeClr val="bg1"/>
                </a:solidFill>
                <a:latin typeface="+mn-lt"/>
              </a:rPr>
              <a:t>Highly flexible with limited fixed costs</a:t>
            </a:r>
          </a:p>
        </p:txBody>
      </p:sp>
      <p:sp>
        <p:nvSpPr>
          <p:cNvPr id="52" name="TextBox 51"/>
          <p:cNvSpPr txBox="1"/>
          <p:nvPr/>
        </p:nvSpPr>
        <p:spPr bwMode="auto">
          <a:xfrm>
            <a:off x="1304925" y="3460750"/>
            <a:ext cx="1624013" cy="461963"/>
          </a:xfrm>
          <a:prstGeom prst="rect">
            <a:avLst/>
          </a:prstGeom>
          <a:noFill/>
        </p:spPr>
        <p:txBody>
          <a:bodyPr>
            <a:spAutoFit/>
          </a:bodyPr>
          <a:lstStyle/>
          <a:p>
            <a:pPr>
              <a:defRPr/>
            </a:pPr>
            <a:r>
              <a:rPr lang="en-US" sz="1200" dirty="0">
                <a:solidFill>
                  <a:schemeClr val="bg1"/>
                </a:solidFill>
                <a:latin typeface="+mn-lt"/>
              </a:rPr>
              <a:t>Rented or borrowed facilities</a:t>
            </a:r>
          </a:p>
        </p:txBody>
      </p:sp>
      <p:grpSp>
        <p:nvGrpSpPr>
          <p:cNvPr id="16393" name="Group 60"/>
          <p:cNvGrpSpPr>
            <a:grpSpLocks/>
          </p:cNvGrpSpPr>
          <p:nvPr/>
        </p:nvGrpSpPr>
        <p:grpSpPr bwMode="auto">
          <a:xfrm>
            <a:off x="611188" y="3457575"/>
            <a:ext cx="641350" cy="639763"/>
            <a:chOff x="611188" y="3457575"/>
            <a:chExt cx="641350" cy="639763"/>
          </a:xfrm>
        </p:grpSpPr>
        <p:sp>
          <p:nvSpPr>
            <p:cNvPr id="32" name="Oval 31"/>
            <p:cNvSpPr/>
            <p:nvPr/>
          </p:nvSpPr>
          <p:spPr bwMode="auto">
            <a:xfrm>
              <a:off x="611188" y="3457575"/>
              <a:ext cx="641350" cy="63976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u="sng" dirty="0"/>
            </a:p>
          </p:txBody>
        </p:sp>
        <p:pic>
          <p:nvPicPr>
            <p:cNvPr id="16438" name="Picture 37"/>
            <p:cNvPicPr>
              <a:picLocks noChangeAspect="1" noChangeArrowheads="1"/>
            </p:cNvPicPr>
            <p:nvPr/>
          </p:nvPicPr>
          <p:blipFill>
            <a:blip r:embed="rId4"/>
            <a:srcRect l="33488"/>
            <a:stretch>
              <a:fillRect/>
            </a:stretch>
          </p:blipFill>
          <p:spPr bwMode="auto">
            <a:xfrm>
              <a:off x="755975" y="3562148"/>
              <a:ext cx="353048" cy="427437"/>
            </a:xfrm>
            <a:prstGeom prst="rect">
              <a:avLst/>
            </a:prstGeom>
            <a:noFill/>
            <a:ln w="9525">
              <a:noFill/>
              <a:miter lim="800000"/>
              <a:headEnd/>
              <a:tailEnd/>
            </a:ln>
          </p:spPr>
        </p:pic>
      </p:grpSp>
      <p:sp>
        <p:nvSpPr>
          <p:cNvPr id="16394" name="Down Arrow 66"/>
          <p:cNvSpPr>
            <a:spLocks noChangeArrowheads="1"/>
          </p:cNvSpPr>
          <p:nvPr/>
        </p:nvSpPr>
        <p:spPr bwMode="auto">
          <a:xfrm>
            <a:off x="1830388" y="3173413"/>
            <a:ext cx="304800" cy="274637"/>
          </a:xfrm>
          <a:prstGeom prst="downArrow">
            <a:avLst>
              <a:gd name="adj1" fmla="val 50000"/>
              <a:gd name="adj2" fmla="val 50000"/>
            </a:avLst>
          </a:prstGeom>
          <a:solidFill>
            <a:srgbClr val="8CA6C2"/>
          </a:solidFill>
          <a:ln w="9525" algn="ctr">
            <a:solidFill>
              <a:schemeClr val="tx1"/>
            </a:solidFill>
            <a:round/>
            <a:headEnd/>
            <a:tailEnd/>
          </a:ln>
        </p:spPr>
        <p:txBody>
          <a:bodyPr/>
          <a:lstStyle/>
          <a:p>
            <a:endParaRPr lang="en-US" baseline="-25000"/>
          </a:p>
        </p:txBody>
      </p:sp>
      <p:grpSp>
        <p:nvGrpSpPr>
          <p:cNvPr id="16395" name="Group 57"/>
          <p:cNvGrpSpPr>
            <a:grpSpLocks/>
          </p:cNvGrpSpPr>
          <p:nvPr/>
        </p:nvGrpSpPr>
        <p:grpSpPr bwMode="auto">
          <a:xfrm>
            <a:off x="3297238" y="1463675"/>
            <a:ext cx="2490787" cy="3559175"/>
            <a:chOff x="3108325" y="1463163"/>
            <a:chExt cx="2490788" cy="3559825"/>
          </a:xfrm>
        </p:grpSpPr>
        <p:sp>
          <p:nvSpPr>
            <p:cNvPr id="37" name="Rounded Rectangle 36"/>
            <p:cNvSpPr/>
            <p:nvPr/>
          </p:nvSpPr>
          <p:spPr>
            <a:xfrm>
              <a:off x="3108325" y="1463163"/>
              <a:ext cx="2490788" cy="2737350"/>
            </a:xfrm>
            <a:prstGeom prst="roundRect">
              <a:avLst/>
            </a:prstGeom>
            <a:solidFill>
              <a:srgbClr val="5C80A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r>
                <a:rPr lang="en-US" sz="1600" dirty="0"/>
                <a:t>Medium Term (Organizational View)</a:t>
              </a:r>
            </a:p>
          </p:txBody>
        </p:sp>
        <p:sp>
          <p:nvSpPr>
            <p:cNvPr id="46" name="Round Same Side Corner Rectangle 45"/>
            <p:cNvSpPr/>
            <p:nvPr/>
          </p:nvSpPr>
          <p:spPr>
            <a:xfrm rot="10800000">
              <a:off x="3109912" y="2242768"/>
              <a:ext cx="2487614" cy="2780220"/>
            </a:xfrm>
            <a:prstGeom prst="round2Same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bg1"/>
                </a:solidFill>
              </a:endParaRPr>
            </a:p>
          </p:txBody>
        </p:sp>
        <p:sp>
          <p:nvSpPr>
            <p:cNvPr id="54" name="TextBox 53"/>
            <p:cNvSpPr txBox="1"/>
            <p:nvPr/>
          </p:nvSpPr>
          <p:spPr>
            <a:xfrm>
              <a:off x="3937000" y="2315807"/>
              <a:ext cx="1625601" cy="646230"/>
            </a:xfrm>
            <a:prstGeom prst="rect">
              <a:avLst/>
            </a:prstGeom>
            <a:noFill/>
          </p:spPr>
          <p:txBody>
            <a:bodyPr>
              <a:spAutoFit/>
            </a:bodyPr>
            <a:lstStyle/>
            <a:p>
              <a:pPr>
                <a:defRPr/>
              </a:pPr>
              <a:r>
                <a:rPr lang="en-US" sz="1200" dirty="0">
                  <a:solidFill>
                    <a:schemeClr val="bg1"/>
                  </a:solidFill>
                  <a:latin typeface="+mn-lt"/>
                </a:rPr>
                <a:t>Artistic expression fulfills established brand identity</a:t>
              </a:r>
            </a:p>
          </p:txBody>
        </p:sp>
        <p:grpSp>
          <p:nvGrpSpPr>
            <p:cNvPr id="16428" name="Group 20"/>
            <p:cNvGrpSpPr>
              <a:grpSpLocks noChangeAspect="1"/>
            </p:cNvGrpSpPr>
            <p:nvPr/>
          </p:nvGrpSpPr>
          <p:grpSpPr bwMode="auto">
            <a:xfrm>
              <a:off x="3243263" y="2332038"/>
              <a:ext cx="639762" cy="639762"/>
              <a:chOff x="-1959181" y="4234770"/>
              <a:chExt cx="1265238" cy="1265237"/>
            </a:xfrm>
          </p:grpSpPr>
          <p:sp>
            <p:nvSpPr>
              <p:cNvPr id="66" name="Oval 65"/>
              <p:cNvSpPr/>
              <p:nvPr/>
            </p:nvSpPr>
            <p:spPr bwMode="auto">
              <a:xfrm>
                <a:off x="-1959183" y="4234072"/>
                <a:ext cx="1265240" cy="126546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dirty="0"/>
              </a:p>
            </p:txBody>
          </p:sp>
          <p:pic>
            <p:nvPicPr>
              <p:cNvPr id="16436" name="Picture 6"/>
              <p:cNvPicPr>
                <a:picLocks noChangeAspect="1" noChangeArrowheads="1"/>
              </p:cNvPicPr>
              <p:nvPr/>
            </p:nvPicPr>
            <p:blipFill>
              <a:blip r:embed="rId3"/>
              <a:srcRect/>
              <a:stretch>
                <a:fillRect/>
              </a:stretch>
            </p:blipFill>
            <p:spPr bwMode="auto">
              <a:xfrm>
                <a:off x="-1762899" y="4452938"/>
                <a:ext cx="833907" cy="848284"/>
              </a:xfrm>
              <a:prstGeom prst="rect">
                <a:avLst/>
              </a:prstGeom>
              <a:noFill/>
              <a:ln w="9525">
                <a:noFill/>
                <a:miter lim="800000"/>
                <a:headEnd/>
                <a:tailEnd/>
              </a:ln>
            </p:spPr>
          </p:pic>
        </p:grpSp>
        <p:sp>
          <p:nvSpPr>
            <p:cNvPr id="83" name="TextBox 82"/>
            <p:cNvSpPr txBox="1"/>
            <p:nvPr/>
          </p:nvSpPr>
          <p:spPr bwMode="auto">
            <a:xfrm>
              <a:off x="3894137" y="4224330"/>
              <a:ext cx="1625601" cy="462046"/>
            </a:xfrm>
            <a:prstGeom prst="rect">
              <a:avLst/>
            </a:prstGeom>
            <a:noFill/>
          </p:spPr>
          <p:txBody>
            <a:bodyPr>
              <a:spAutoFit/>
            </a:bodyPr>
            <a:lstStyle/>
            <a:p>
              <a:pPr>
                <a:defRPr/>
              </a:pPr>
              <a:r>
                <a:rPr lang="en-US" sz="1200" dirty="0">
                  <a:solidFill>
                    <a:schemeClr val="bg1"/>
                  </a:solidFill>
                  <a:latin typeface="+mn-lt"/>
                </a:rPr>
                <a:t>Fixed costs must be tightly controlled</a:t>
              </a:r>
            </a:p>
          </p:txBody>
        </p:sp>
        <p:grpSp>
          <p:nvGrpSpPr>
            <p:cNvPr id="16430" name="Group 115"/>
            <p:cNvGrpSpPr>
              <a:grpSpLocks/>
            </p:cNvGrpSpPr>
            <p:nvPr/>
          </p:nvGrpSpPr>
          <p:grpSpPr bwMode="auto">
            <a:xfrm>
              <a:off x="3200400" y="3457700"/>
              <a:ext cx="2319338" cy="649288"/>
              <a:chOff x="3243375" y="4608962"/>
              <a:chExt cx="2319066" cy="649192"/>
            </a:xfrm>
          </p:grpSpPr>
          <p:sp>
            <p:nvSpPr>
              <p:cNvPr id="76" name="Oval 75"/>
              <p:cNvSpPr/>
              <p:nvPr/>
            </p:nvSpPr>
            <p:spPr bwMode="auto">
              <a:xfrm>
                <a:off x="3243375" y="4608689"/>
                <a:ext cx="641275" cy="63978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u="sng" dirty="0"/>
              </a:p>
            </p:txBody>
          </p:sp>
          <p:sp>
            <p:nvSpPr>
              <p:cNvPr id="82" name="TextBox 81"/>
              <p:cNvSpPr txBox="1"/>
              <p:nvPr/>
            </p:nvSpPr>
            <p:spPr>
              <a:xfrm>
                <a:off x="3937031" y="4611864"/>
                <a:ext cx="1625410" cy="646136"/>
              </a:xfrm>
              <a:prstGeom prst="rect">
                <a:avLst/>
              </a:prstGeom>
              <a:noFill/>
            </p:spPr>
            <p:txBody>
              <a:bodyPr>
                <a:spAutoFit/>
              </a:bodyPr>
              <a:lstStyle/>
              <a:p>
                <a:pPr>
                  <a:defRPr/>
                </a:pPr>
                <a:r>
                  <a:rPr lang="en-US" sz="1200" dirty="0">
                    <a:solidFill>
                      <a:schemeClr val="bg1"/>
                    </a:solidFill>
                    <a:latin typeface="+mn-lt"/>
                  </a:rPr>
                  <a:t>Facility ownership may or may not be supportable</a:t>
                </a:r>
              </a:p>
            </p:txBody>
          </p:sp>
          <p:pic>
            <p:nvPicPr>
              <p:cNvPr id="16434" name="Picture 37"/>
              <p:cNvPicPr>
                <a:picLocks noChangeAspect="1" noChangeArrowheads="1"/>
              </p:cNvPicPr>
              <p:nvPr/>
            </p:nvPicPr>
            <p:blipFill>
              <a:blip r:embed="rId4"/>
              <a:srcRect l="33488"/>
              <a:stretch>
                <a:fillRect/>
              </a:stretch>
            </p:blipFill>
            <p:spPr bwMode="auto">
              <a:xfrm>
                <a:off x="3381153" y="4720208"/>
                <a:ext cx="353248" cy="427482"/>
              </a:xfrm>
              <a:prstGeom prst="rect">
                <a:avLst/>
              </a:prstGeom>
              <a:noFill/>
              <a:ln w="9525">
                <a:noFill/>
                <a:miter lim="800000"/>
                <a:headEnd/>
                <a:tailEnd/>
              </a:ln>
            </p:spPr>
          </p:pic>
        </p:grpSp>
        <p:sp>
          <p:nvSpPr>
            <p:cNvPr id="16431" name="Down Arrow 68"/>
            <p:cNvSpPr>
              <a:spLocks noChangeArrowheads="1"/>
            </p:cNvSpPr>
            <p:nvPr/>
          </p:nvSpPr>
          <p:spPr bwMode="auto">
            <a:xfrm>
              <a:off x="4469075" y="3173675"/>
              <a:ext cx="304800" cy="274320"/>
            </a:xfrm>
            <a:prstGeom prst="downArrow">
              <a:avLst>
                <a:gd name="adj1" fmla="val 50000"/>
                <a:gd name="adj2" fmla="val 50000"/>
              </a:avLst>
            </a:prstGeom>
            <a:solidFill>
              <a:srgbClr val="8CA6C2"/>
            </a:solidFill>
            <a:ln w="9525" algn="ctr">
              <a:solidFill>
                <a:schemeClr val="tx1"/>
              </a:solidFill>
              <a:round/>
              <a:headEnd/>
              <a:tailEnd/>
            </a:ln>
          </p:spPr>
          <p:txBody>
            <a:bodyPr/>
            <a:lstStyle/>
            <a:p>
              <a:endParaRPr lang="en-US" baseline="-25000"/>
            </a:p>
          </p:txBody>
        </p:sp>
      </p:grpSp>
      <p:grpSp>
        <p:nvGrpSpPr>
          <p:cNvPr id="16396" name="Group 58"/>
          <p:cNvGrpSpPr>
            <a:grpSpLocks/>
          </p:cNvGrpSpPr>
          <p:nvPr/>
        </p:nvGrpSpPr>
        <p:grpSpPr bwMode="auto">
          <a:xfrm>
            <a:off x="6092825" y="1463675"/>
            <a:ext cx="2627313" cy="3559175"/>
            <a:chOff x="5878513" y="1463163"/>
            <a:chExt cx="2627312" cy="3560098"/>
          </a:xfrm>
        </p:grpSpPr>
        <p:sp>
          <p:nvSpPr>
            <p:cNvPr id="38" name="Rounded Rectangle 37"/>
            <p:cNvSpPr/>
            <p:nvPr/>
          </p:nvSpPr>
          <p:spPr>
            <a:xfrm>
              <a:off x="5878513" y="1463163"/>
              <a:ext cx="2559049" cy="2737560"/>
            </a:xfrm>
            <a:prstGeom prst="roundRect">
              <a:avLst/>
            </a:prstGeom>
            <a:solidFill>
              <a:srgbClr val="5C80A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r>
                <a:rPr lang="en-US" sz="1600" dirty="0"/>
                <a:t>Long Term </a:t>
              </a:r>
            </a:p>
            <a:p>
              <a:pPr algn="ctr">
                <a:defRPr/>
              </a:pPr>
              <a:r>
                <a:rPr lang="en-US" sz="1600" dirty="0"/>
                <a:t>(Institutional View)</a:t>
              </a:r>
            </a:p>
          </p:txBody>
        </p:sp>
        <p:sp>
          <p:nvSpPr>
            <p:cNvPr id="48" name="Round Same Side Corner Rectangle 47"/>
            <p:cNvSpPr/>
            <p:nvPr/>
          </p:nvSpPr>
          <p:spPr>
            <a:xfrm rot="10800000">
              <a:off x="5878513" y="2252356"/>
              <a:ext cx="2559049" cy="2770905"/>
            </a:xfrm>
            <a:prstGeom prst="round2Same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95" name="TextBox 94"/>
            <p:cNvSpPr txBox="1"/>
            <p:nvPr/>
          </p:nvSpPr>
          <p:spPr bwMode="auto">
            <a:xfrm>
              <a:off x="6713538" y="4224542"/>
              <a:ext cx="1620837" cy="644692"/>
            </a:xfrm>
            <a:prstGeom prst="rect">
              <a:avLst/>
            </a:prstGeom>
            <a:noFill/>
          </p:spPr>
          <p:txBody>
            <a:bodyPr>
              <a:spAutoFit/>
            </a:bodyPr>
            <a:lstStyle/>
            <a:p>
              <a:pPr>
                <a:defRPr/>
              </a:pPr>
              <a:r>
                <a:rPr lang="en-US" sz="1200" dirty="0">
                  <a:solidFill>
                    <a:schemeClr val="bg1"/>
                  </a:solidFill>
                  <a:latin typeface="+mn-lt"/>
                </a:rPr>
                <a:t>Fixed costs extensive and </a:t>
              </a:r>
              <a:br>
                <a:rPr lang="en-US" sz="1200" dirty="0">
                  <a:solidFill>
                    <a:schemeClr val="bg1"/>
                  </a:solidFill>
                  <a:latin typeface="+mn-lt"/>
                </a:rPr>
              </a:br>
              <a:r>
                <a:rPr lang="en-US" sz="1200" dirty="0">
                  <a:solidFill>
                    <a:schemeClr val="bg1"/>
                  </a:solidFill>
                  <a:latin typeface="+mn-lt"/>
                </a:rPr>
                <a:t>multi-faceted</a:t>
              </a:r>
            </a:p>
          </p:txBody>
        </p:sp>
        <p:grpSp>
          <p:nvGrpSpPr>
            <p:cNvPr id="16416" name="Group 40"/>
            <p:cNvGrpSpPr>
              <a:grpSpLocks noChangeAspect="1"/>
            </p:cNvGrpSpPr>
            <p:nvPr/>
          </p:nvGrpSpPr>
          <p:grpSpPr bwMode="auto">
            <a:xfrm>
              <a:off x="5994400" y="2332038"/>
              <a:ext cx="641350" cy="639762"/>
              <a:chOff x="9530071" y="4757284"/>
              <a:chExt cx="1263650" cy="1265237"/>
            </a:xfrm>
          </p:grpSpPr>
          <p:sp>
            <p:nvSpPr>
              <p:cNvPr id="109" name="Oval 108"/>
              <p:cNvSpPr/>
              <p:nvPr/>
            </p:nvSpPr>
            <p:spPr bwMode="auto">
              <a:xfrm>
                <a:off x="9530073" y="4756716"/>
                <a:ext cx="1263650" cy="126556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u="sng" dirty="0"/>
              </a:p>
            </p:txBody>
          </p:sp>
          <p:pic>
            <p:nvPicPr>
              <p:cNvPr id="16424" name="Picture 8"/>
              <p:cNvPicPr>
                <a:picLocks noChangeAspect="1" noChangeArrowheads="1"/>
              </p:cNvPicPr>
              <p:nvPr/>
            </p:nvPicPr>
            <p:blipFill>
              <a:blip r:embed="rId5"/>
              <a:srcRect/>
              <a:stretch>
                <a:fillRect/>
              </a:stretch>
            </p:blipFill>
            <p:spPr bwMode="auto">
              <a:xfrm>
                <a:off x="9713988" y="5051389"/>
                <a:ext cx="914400" cy="629845"/>
              </a:xfrm>
              <a:prstGeom prst="rect">
                <a:avLst/>
              </a:prstGeom>
              <a:noFill/>
              <a:ln w="9525">
                <a:noFill/>
                <a:miter lim="800000"/>
                <a:headEnd/>
                <a:tailEnd/>
              </a:ln>
            </p:spPr>
          </p:pic>
        </p:grpSp>
        <p:sp>
          <p:nvSpPr>
            <p:cNvPr id="111" name="TextBox 110"/>
            <p:cNvSpPr txBox="1"/>
            <p:nvPr/>
          </p:nvSpPr>
          <p:spPr>
            <a:xfrm>
              <a:off x="6719888" y="2315872"/>
              <a:ext cx="1785937" cy="830477"/>
            </a:xfrm>
            <a:prstGeom prst="rect">
              <a:avLst/>
            </a:prstGeom>
            <a:noFill/>
          </p:spPr>
          <p:txBody>
            <a:bodyPr>
              <a:spAutoFit/>
            </a:bodyPr>
            <a:lstStyle/>
            <a:p>
              <a:pPr>
                <a:defRPr/>
              </a:pPr>
              <a:r>
                <a:rPr lang="en-US" sz="1200" dirty="0">
                  <a:solidFill>
                    <a:schemeClr val="bg1"/>
                  </a:solidFill>
                  <a:latin typeface="+mn-lt"/>
                </a:rPr>
                <a:t>Obligation to persist as civic anchor or long-term stewardship of collection or art form </a:t>
              </a:r>
            </a:p>
          </p:txBody>
        </p:sp>
        <p:grpSp>
          <p:nvGrpSpPr>
            <p:cNvPr id="16418" name="Group 116"/>
            <p:cNvGrpSpPr>
              <a:grpSpLocks/>
            </p:cNvGrpSpPr>
            <p:nvPr/>
          </p:nvGrpSpPr>
          <p:grpSpPr bwMode="auto">
            <a:xfrm>
              <a:off x="5943600" y="3457700"/>
              <a:ext cx="2319338" cy="639763"/>
              <a:chOff x="6022019" y="4470740"/>
              <a:chExt cx="2319066" cy="639763"/>
            </a:xfrm>
          </p:grpSpPr>
          <p:sp>
            <p:nvSpPr>
              <p:cNvPr id="98" name="Oval 97"/>
              <p:cNvSpPr/>
              <p:nvPr/>
            </p:nvSpPr>
            <p:spPr bwMode="auto">
              <a:xfrm>
                <a:off x="6022020" y="4470620"/>
                <a:ext cx="641275" cy="63992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u="sng" dirty="0"/>
              </a:p>
            </p:txBody>
          </p:sp>
          <p:sp>
            <p:nvSpPr>
              <p:cNvPr id="94" name="TextBox 93"/>
              <p:cNvSpPr txBox="1"/>
              <p:nvPr/>
            </p:nvSpPr>
            <p:spPr>
              <a:xfrm>
                <a:off x="6715675" y="4473796"/>
                <a:ext cx="1625409" cy="462083"/>
              </a:xfrm>
              <a:prstGeom prst="rect">
                <a:avLst/>
              </a:prstGeom>
              <a:noFill/>
            </p:spPr>
            <p:txBody>
              <a:bodyPr>
                <a:spAutoFit/>
              </a:bodyPr>
              <a:lstStyle/>
              <a:p>
                <a:pPr>
                  <a:defRPr/>
                </a:pPr>
                <a:r>
                  <a:rPr lang="en-US" sz="1200" dirty="0">
                    <a:solidFill>
                      <a:schemeClr val="bg1"/>
                    </a:solidFill>
                    <a:latin typeface="+mn-lt"/>
                  </a:rPr>
                  <a:t>Facility ownership often necessary</a:t>
                </a:r>
              </a:p>
            </p:txBody>
          </p:sp>
          <p:pic>
            <p:nvPicPr>
              <p:cNvPr id="16422" name="Picture 37"/>
              <p:cNvPicPr>
                <a:picLocks noChangeAspect="1" noChangeArrowheads="1"/>
              </p:cNvPicPr>
              <p:nvPr/>
            </p:nvPicPr>
            <p:blipFill>
              <a:blip r:embed="rId4"/>
              <a:srcRect l="33488"/>
              <a:stretch>
                <a:fillRect/>
              </a:stretch>
            </p:blipFill>
            <p:spPr bwMode="auto">
              <a:xfrm>
                <a:off x="6170427" y="4574898"/>
                <a:ext cx="353248" cy="427482"/>
              </a:xfrm>
              <a:prstGeom prst="rect">
                <a:avLst/>
              </a:prstGeom>
              <a:noFill/>
              <a:ln w="9525">
                <a:noFill/>
                <a:miter lim="800000"/>
                <a:headEnd/>
                <a:tailEnd/>
              </a:ln>
            </p:spPr>
          </p:pic>
        </p:grpSp>
        <p:sp>
          <p:nvSpPr>
            <p:cNvPr id="16419" name="Down Arrow 69"/>
            <p:cNvSpPr>
              <a:spLocks noChangeArrowheads="1"/>
            </p:cNvSpPr>
            <p:nvPr/>
          </p:nvSpPr>
          <p:spPr bwMode="auto">
            <a:xfrm>
              <a:off x="7162800" y="3173675"/>
              <a:ext cx="304800" cy="274320"/>
            </a:xfrm>
            <a:prstGeom prst="downArrow">
              <a:avLst>
                <a:gd name="adj1" fmla="val 50000"/>
                <a:gd name="adj2" fmla="val 50000"/>
              </a:avLst>
            </a:prstGeom>
            <a:solidFill>
              <a:srgbClr val="8CA6C2"/>
            </a:solidFill>
            <a:ln w="9525" algn="ctr">
              <a:solidFill>
                <a:schemeClr val="tx1"/>
              </a:solidFill>
              <a:round/>
              <a:headEnd/>
              <a:tailEnd/>
            </a:ln>
          </p:spPr>
          <p:txBody>
            <a:bodyPr/>
            <a:lstStyle/>
            <a:p>
              <a:endParaRPr lang="en-US" baseline="-25000"/>
            </a:p>
          </p:txBody>
        </p:sp>
      </p:grpSp>
      <p:sp>
        <p:nvSpPr>
          <p:cNvPr id="16399"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15</a:t>
            </a:r>
          </a:p>
        </p:txBody>
      </p:sp>
      <p:sp>
        <p:nvSpPr>
          <p:cNvPr id="124" name="Left-Right Arrow 123"/>
          <p:cNvSpPr/>
          <p:nvPr/>
        </p:nvSpPr>
        <p:spPr bwMode="auto">
          <a:xfrm>
            <a:off x="304800" y="4786313"/>
            <a:ext cx="8610600" cy="1581150"/>
          </a:xfrm>
          <a:prstGeom prst="leftRightArrow">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25" name="TextBox 124"/>
          <p:cNvSpPr txBox="1"/>
          <p:nvPr/>
        </p:nvSpPr>
        <p:spPr bwMode="auto">
          <a:xfrm>
            <a:off x="639763" y="5256213"/>
            <a:ext cx="3575050" cy="646112"/>
          </a:xfrm>
          <a:prstGeom prst="rect">
            <a:avLst/>
          </a:prstGeom>
          <a:noFill/>
        </p:spPr>
        <p:txBody>
          <a:bodyPr>
            <a:spAutoFit/>
          </a:bodyPr>
          <a:lstStyle/>
          <a:p>
            <a:pPr marL="91440" indent="-91440">
              <a:buFont typeface="Arial" pitchFamily="34" charset="0"/>
              <a:buChar char="•"/>
              <a:defRPr/>
            </a:pPr>
            <a:r>
              <a:rPr lang="en-US" sz="1200" dirty="0">
                <a:latin typeface="+mn-lt"/>
              </a:rPr>
              <a:t>Higher risk tolerance may be appropriate</a:t>
            </a:r>
          </a:p>
          <a:p>
            <a:pPr marL="91440" indent="-91440">
              <a:buFont typeface="Arial" pitchFamily="34" charset="0"/>
              <a:buChar char="•"/>
              <a:defRPr/>
            </a:pPr>
            <a:r>
              <a:rPr lang="en-US" sz="1200" dirty="0">
                <a:latin typeface="+mn-lt"/>
              </a:rPr>
              <a:t>Requires coverage of basic needs – working capital, risk capital, and operating reserves.</a:t>
            </a:r>
          </a:p>
        </p:txBody>
      </p:sp>
      <p:sp>
        <p:nvSpPr>
          <p:cNvPr id="126" name="TextBox 125"/>
          <p:cNvSpPr txBox="1"/>
          <p:nvPr/>
        </p:nvSpPr>
        <p:spPr bwMode="auto">
          <a:xfrm>
            <a:off x="5029200" y="5256213"/>
            <a:ext cx="3681413" cy="646112"/>
          </a:xfrm>
          <a:prstGeom prst="rect">
            <a:avLst/>
          </a:prstGeom>
          <a:noFill/>
        </p:spPr>
        <p:txBody>
          <a:bodyPr>
            <a:spAutoFit/>
          </a:bodyPr>
          <a:lstStyle/>
          <a:p>
            <a:pPr marL="91440" indent="-91440">
              <a:buFont typeface="Arial" pitchFamily="34" charset="0"/>
              <a:buChar char="•"/>
              <a:defRPr/>
            </a:pPr>
            <a:r>
              <a:rPr lang="en-US" sz="1200" dirty="0">
                <a:latin typeface="+mn-lt"/>
              </a:rPr>
              <a:t>Level of obligations call for low risk tolerance</a:t>
            </a:r>
          </a:p>
          <a:p>
            <a:pPr marL="91440" indent="-91440">
              <a:buFont typeface="Arial" pitchFamily="34" charset="0"/>
              <a:buChar char="•"/>
              <a:defRPr/>
            </a:pPr>
            <a:r>
              <a:rPr lang="en-US" sz="1200" dirty="0">
                <a:latin typeface="+mn-lt"/>
              </a:rPr>
              <a:t>Requires larger scale of basics and, often, plant reserves and endowment to meet all obligations.</a:t>
            </a:r>
          </a:p>
        </p:txBody>
      </p:sp>
      <p:grpSp>
        <p:nvGrpSpPr>
          <p:cNvPr id="16403" name="Group 59"/>
          <p:cNvGrpSpPr>
            <a:grpSpLocks/>
          </p:cNvGrpSpPr>
          <p:nvPr/>
        </p:nvGrpSpPr>
        <p:grpSpPr bwMode="auto">
          <a:xfrm>
            <a:off x="6161088" y="4216400"/>
            <a:ext cx="677862" cy="641350"/>
            <a:chOff x="6129338" y="2643188"/>
            <a:chExt cx="677624" cy="641350"/>
          </a:xfrm>
        </p:grpSpPr>
        <p:sp>
          <p:nvSpPr>
            <p:cNvPr id="61" name="Oval 60"/>
            <p:cNvSpPr/>
            <p:nvPr/>
          </p:nvSpPr>
          <p:spPr bwMode="auto">
            <a:xfrm>
              <a:off x="6129338" y="2643188"/>
              <a:ext cx="639537" cy="64135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2" name="TextBox 61"/>
            <p:cNvSpPr txBox="1"/>
            <p:nvPr/>
          </p:nvSpPr>
          <p:spPr>
            <a:xfrm>
              <a:off x="6167425" y="2774951"/>
              <a:ext cx="639537" cy="400050"/>
            </a:xfrm>
            <a:prstGeom prst="rect">
              <a:avLst/>
            </a:prstGeom>
            <a:noFill/>
          </p:spPr>
          <p:txBody>
            <a:bodyPr>
              <a:spAutoFit/>
            </a:bodyPr>
            <a:lstStyle/>
            <a:p>
              <a:pPr>
                <a:defRPr/>
              </a:pPr>
              <a:r>
                <a:rPr lang="en-US" sz="1000" b="1" dirty="0">
                  <a:solidFill>
                    <a:srgbClr val="FF0000"/>
                  </a:solidFill>
                  <a:effectLst>
                    <a:outerShdw blurRad="50800" dist="38100" dir="5400000" algn="t" rotWithShape="0">
                      <a:prstClr val="black">
                        <a:alpha val="40000"/>
                      </a:prstClr>
                    </a:outerShdw>
                  </a:effectLst>
                  <a:latin typeface="Arial Black" pitchFamily="34" charset="0"/>
                </a:rPr>
                <a:t>Fixed costs</a:t>
              </a:r>
            </a:p>
          </p:txBody>
        </p:sp>
      </p:grpSp>
      <p:grpSp>
        <p:nvGrpSpPr>
          <p:cNvPr id="16404" name="Group 62"/>
          <p:cNvGrpSpPr>
            <a:grpSpLocks/>
          </p:cNvGrpSpPr>
          <p:nvPr/>
        </p:nvGrpSpPr>
        <p:grpSpPr bwMode="auto">
          <a:xfrm>
            <a:off x="3397250" y="4184650"/>
            <a:ext cx="677863" cy="641350"/>
            <a:chOff x="6129338" y="2643188"/>
            <a:chExt cx="677624" cy="641350"/>
          </a:xfrm>
        </p:grpSpPr>
        <p:sp>
          <p:nvSpPr>
            <p:cNvPr id="64" name="Oval 63"/>
            <p:cNvSpPr/>
            <p:nvPr/>
          </p:nvSpPr>
          <p:spPr bwMode="auto">
            <a:xfrm>
              <a:off x="6129338" y="2643188"/>
              <a:ext cx="639537" cy="64135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5" name="TextBox 64"/>
            <p:cNvSpPr txBox="1"/>
            <p:nvPr/>
          </p:nvSpPr>
          <p:spPr>
            <a:xfrm>
              <a:off x="6167425" y="2774951"/>
              <a:ext cx="639537" cy="400050"/>
            </a:xfrm>
            <a:prstGeom prst="rect">
              <a:avLst/>
            </a:prstGeom>
            <a:noFill/>
          </p:spPr>
          <p:txBody>
            <a:bodyPr>
              <a:spAutoFit/>
            </a:bodyPr>
            <a:lstStyle/>
            <a:p>
              <a:pPr>
                <a:defRPr/>
              </a:pPr>
              <a:r>
                <a:rPr lang="en-US" sz="1000" b="1" dirty="0">
                  <a:solidFill>
                    <a:srgbClr val="FF0000"/>
                  </a:solidFill>
                  <a:effectLst>
                    <a:outerShdw blurRad="50800" dist="38100" dir="5400000" algn="t" rotWithShape="0">
                      <a:prstClr val="black">
                        <a:alpha val="40000"/>
                      </a:prstClr>
                    </a:outerShdw>
                  </a:effectLst>
                  <a:latin typeface="Arial Black" pitchFamily="34" charset="0"/>
                </a:rPr>
                <a:t>Fixed costs</a:t>
              </a:r>
            </a:p>
          </p:txBody>
        </p:sp>
      </p:grpSp>
      <p:grpSp>
        <p:nvGrpSpPr>
          <p:cNvPr id="16405" name="Group 66"/>
          <p:cNvGrpSpPr>
            <a:grpSpLocks/>
          </p:cNvGrpSpPr>
          <p:nvPr/>
        </p:nvGrpSpPr>
        <p:grpSpPr bwMode="auto">
          <a:xfrm>
            <a:off x="600075" y="4227513"/>
            <a:ext cx="677863" cy="641350"/>
            <a:chOff x="6129338" y="2643188"/>
            <a:chExt cx="677624" cy="641350"/>
          </a:xfrm>
        </p:grpSpPr>
        <p:sp>
          <p:nvSpPr>
            <p:cNvPr id="69" name="Oval 68"/>
            <p:cNvSpPr/>
            <p:nvPr/>
          </p:nvSpPr>
          <p:spPr bwMode="auto">
            <a:xfrm>
              <a:off x="6129338" y="2643188"/>
              <a:ext cx="639537" cy="64135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70" name="TextBox 69"/>
            <p:cNvSpPr txBox="1"/>
            <p:nvPr/>
          </p:nvSpPr>
          <p:spPr>
            <a:xfrm>
              <a:off x="6167425" y="2774950"/>
              <a:ext cx="639537" cy="400050"/>
            </a:xfrm>
            <a:prstGeom prst="rect">
              <a:avLst/>
            </a:prstGeom>
            <a:noFill/>
          </p:spPr>
          <p:txBody>
            <a:bodyPr>
              <a:spAutoFit/>
            </a:bodyPr>
            <a:lstStyle/>
            <a:p>
              <a:pPr>
                <a:defRPr/>
              </a:pPr>
              <a:r>
                <a:rPr lang="en-US" sz="1000" b="1" dirty="0">
                  <a:solidFill>
                    <a:srgbClr val="FF0000"/>
                  </a:solidFill>
                  <a:effectLst>
                    <a:outerShdw blurRad="50800" dist="38100" dir="5400000" algn="t" rotWithShape="0">
                      <a:prstClr val="black">
                        <a:alpha val="40000"/>
                      </a:prstClr>
                    </a:outerShdw>
                  </a:effectLst>
                  <a:latin typeface="Arial Black" pitchFamily="34" charset="0"/>
                </a:rPr>
                <a:t>Fixed costs</a:t>
              </a:r>
            </a:p>
          </p:txBody>
        </p:sp>
      </p:grpSp>
      <p:sp>
        <p:nvSpPr>
          <p:cNvPr id="16406" name="TextBox 70"/>
          <p:cNvSpPr txBox="1">
            <a:spLocks noChangeArrowheads="1"/>
          </p:cNvSpPr>
          <p:nvPr/>
        </p:nvSpPr>
        <p:spPr bwMode="auto">
          <a:xfrm>
            <a:off x="8166100" y="6070600"/>
            <a:ext cx="776288" cy="215900"/>
          </a:xfrm>
          <a:prstGeom prst="rect">
            <a:avLst/>
          </a:prstGeom>
          <a:noFill/>
          <a:ln w="9525">
            <a:noFill/>
            <a:miter lim="800000"/>
            <a:headEnd/>
            <a:tailEnd/>
          </a:ln>
        </p:spPr>
        <p:txBody>
          <a:bodyPr>
            <a:spAutoFit/>
          </a:bodyPr>
          <a:lstStyle/>
          <a:p>
            <a:r>
              <a:rPr lang="en-US" sz="800" i="1"/>
              <a:t>Source: TDC</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smtClean="0"/>
              <a:t>Importance of the Marketplace </a:t>
            </a:r>
          </a:p>
        </p:txBody>
      </p:sp>
      <p:sp>
        <p:nvSpPr>
          <p:cNvPr id="5" name="Rectangle 3"/>
          <p:cNvSpPr txBox="1">
            <a:spLocks noChangeArrowheads="1"/>
          </p:cNvSpPr>
          <p:nvPr/>
        </p:nvSpPr>
        <p:spPr bwMode="auto">
          <a:xfrm>
            <a:off x="685800" y="1828800"/>
            <a:ext cx="7772400" cy="4038600"/>
          </a:xfrm>
          <a:prstGeom prst="rect">
            <a:avLst/>
          </a:prstGeom>
          <a:noFill/>
          <a:ln w="9525">
            <a:noFill/>
            <a:miter lim="800000"/>
            <a:headEnd/>
            <a:tailEnd/>
          </a:ln>
        </p:spPr>
        <p:txBody>
          <a:bodyPr/>
          <a:lstStyle/>
          <a:p>
            <a:pPr marL="285750" indent="-285750" eaLnBrk="1" hangingPunct="1">
              <a:lnSpc>
                <a:spcPct val="90000"/>
              </a:lnSpc>
              <a:spcBef>
                <a:spcPct val="20000"/>
              </a:spcBef>
              <a:buFont typeface="Arial" pitchFamily="34" charset="0"/>
              <a:buChar char="•"/>
              <a:defRPr/>
            </a:pPr>
            <a:r>
              <a:rPr lang="en-US" sz="2200" dirty="0">
                <a:solidFill>
                  <a:srgbClr val="454746"/>
                </a:solidFill>
              </a:rPr>
              <a:t>A thorough understanding of the marketplace tests the mission and vision and predicts the resources available by asking:</a:t>
            </a:r>
          </a:p>
          <a:p>
            <a:pPr marL="742950" lvl="1" indent="-285750" eaLnBrk="1" hangingPunct="1">
              <a:lnSpc>
                <a:spcPct val="90000"/>
              </a:lnSpc>
              <a:spcBef>
                <a:spcPct val="20000"/>
              </a:spcBef>
              <a:buFont typeface="Arial" pitchFamily="34" charset="0"/>
              <a:buChar char="•"/>
              <a:defRPr/>
            </a:pPr>
            <a:r>
              <a:rPr lang="en-US" sz="1600" dirty="0">
                <a:solidFill>
                  <a:srgbClr val="454746"/>
                </a:solidFill>
              </a:rPr>
              <a:t>Who is the anticipated audience?  Is the product or service needed or wanted in the community?  What level of support will they provide?</a:t>
            </a:r>
          </a:p>
          <a:p>
            <a:pPr marL="742950" lvl="1" indent="-285750" eaLnBrk="1" hangingPunct="1">
              <a:lnSpc>
                <a:spcPct val="90000"/>
              </a:lnSpc>
              <a:spcBef>
                <a:spcPct val="20000"/>
              </a:spcBef>
              <a:buFont typeface="Arial" pitchFamily="34" charset="0"/>
              <a:buChar char="•"/>
              <a:defRPr/>
            </a:pPr>
            <a:r>
              <a:rPr lang="en-US" sz="1600" dirty="0">
                <a:solidFill>
                  <a:srgbClr val="454746"/>
                </a:solidFill>
              </a:rPr>
              <a:t>With whom might the organization be competing locally for audience and support?  </a:t>
            </a:r>
            <a:endParaRPr lang="en-US" sz="1600" dirty="0" smtClean="0">
              <a:solidFill>
                <a:srgbClr val="454746"/>
              </a:solidFill>
            </a:endParaRPr>
          </a:p>
          <a:p>
            <a:pPr marL="742950" lvl="1" indent="-285750" eaLnBrk="1" hangingPunct="1">
              <a:lnSpc>
                <a:spcPct val="90000"/>
              </a:lnSpc>
              <a:spcBef>
                <a:spcPct val="20000"/>
              </a:spcBef>
              <a:defRPr/>
            </a:pPr>
            <a:endParaRPr lang="en-US" sz="1600" dirty="0">
              <a:solidFill>
                <a:srgbClr val="454746"/>
              </a:solidFill>
            </a:endParaRPr>
          </a:p>
          <a:p>
            <a:pPr marL="285750" indent="-285750" eaLnBrk="1" hangingPunct="1">
              <a:lnSpc>
                <a:spcPct val="90000"/>
              </a:lnSpc>
              <a:spcBef>
                <a:spcPct val="20000"/>
              </a:spcBef>
              <a:buFont typeface="Arial" pitchFamily="34" charset="0"/>
              <a:buChar char="•"/>
              <a:defRPr/>
            </a:pPr>
            <a:r>
              <a:rPr lang="en-US" sz="2200" dirty="0">
                <a:solidFill>
                  <a:srgbClr val="454746"/>
                </a:solidFill>
              </a:rPr>
              <a:t>These questions can only be answered in the context of the </a:t>
            </a:r>
            <a:r>
              <a:rPr lang="en-US" sz="2200" b="1" u="sng" dirty="0">
                <a:solidFill>
                  <a:srgbClr val="454746"/>
                </a:solidFill>
              </a:rPr>
              <a:t>local</a:t>
            </a:r>
            <a:r>
              <a:rPr lang="en-US" sz="2200" dirty="0">
                <a:solidFill>
                  <a:srgbClr val="454746"/>
                </a:solidFill>
              </a:rPr>
              <a:t> community and are particularly important during projected program or facility expansions </a:t>
            </a:r>
            <a:r>
              <a:rPr lang="en-US" dirty="0">
                <a:solidFill>
                  <a:srgbClr val="454746"/>
                </a:solidFill>
              </a:rPr>
              <a:t/>
            </a:r>
            <a:br>
              <a:rPr lang="en-US" dirty="0">
                <a:solidFill>
                  <a:srgbClr val="454746"/>
                </a:solidFill>
              </a:rPr>
            </a:br>
            <a:r>
              <a:rPr lang="en-US" sz="1800" dirty="0">
                <a:solidFill>
                  <a:srgbClr val="454746"/>
                </a:solidFill>
              </a:rPr>
              <a:t/>
            </a:r>
            <a:br>
              <a:rPr lang="en-US" sz="1800" dirty="0">
                <a:solidFill>
                  <a:srgbClr val="454746"/>
                </a:solidFill>
              </a:rPr>
            </a:br>
            <a:endParaRPr lang="en-US" sz="1800" dirty="0">
              <a:solidFill>
                <a:srgbClr val="454746"/>
              </a:solidFill>
            </a:endParaRPr>
          </a:p>
          <a:p>
            <a:pPr marL="342900" indent="-342900" eaLnBrk="1" hangingPunct="1">
              <a:lnSpc>
                <a:spcPct val="90000"/>
              </a:lnSpc>
              <a:spcBef>
                <a:spcPct val="20000"/>
              </a:spcBef>
              <a:buFontTx/>
              <a:buChar char="•"/>
              <a:defRPr/>
            </a:pPr>
            <a:endParaRPr lang="en-US" dirty="0">
              <a:solidFill>
                <a:srgbClr val="454746"/>
              </a:solidFill>
            </a:endParaRPr>
          </a:p>
          <a:p>
            <a:pPr marL="742950" lvl="1" indent="-285750" eaLnBrk="1" hangingPunct="1">
              <a:lnSpc>
                <a:spcPct val="90000"/>
              </a:lnSpc>
              <a:spcBef>
                <a:spcPct val="20000"/>
              </a:spcBef>
              <a:defRPr/>
            </a:pPr>
            <a:endParaRPr lang="en-US" sz="1800" dirty="0">
              <a:solidFill>
                <a:srgbClr val="454746"/>
              </a:solidFill>
            </a:endParaRPr>
          </a:p>
          <a:p>
            <a:pPr marL="742950" lvl="1" indent="-285750" eaLnBrk="1" hangingPunct="1">
              <a:lnSpc>
                <a:spcPct val="90000"/>
              </a:lnSpc>
              <a:spcBef>
                <a:spcPct val="20000"/>
              </a:spcBef>
              <a:buFontTx/>
              <a:buChar char="–"/>
              <a:defRPr/>
            </a:pPr>
            <a:endParaRPr lang="en-US" sz="1800" dirty="0">
              <a:solidFill>
                <a:srgbClr val="454746"/>
              </a:solidFill>
            </a:endParaRPr>
          </a:p>
        </p:txBody>
      </p:sp>
      <p:sp>
        <p:nvSpPr>
          <p:cNvPr id="17414"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16</a:t>
            </a:r>
          </a:p>
        </p:txBody>
      </p:sp>
      <p:sp>
        <p:nvSpPr>
          <p:cNvPr id="17415" name="TextBox 7"/>
          <p:cNvSpPr txBox="1">
            <a:spLocks noChangeArrowheads="1"/>
          </p:cNvSpPr>
          <p:nvPr/>
        </p:nvSpPr>
        <p:spPr bwMode="auto">
          <a:xfrm>
            <a:off x="8166100" y="6070600"/>
            <a:ext cx="776288" cy="215900"/>
          </a:xfrm>
          <a:prstGeom prst="rect">
            <a:avLst/>
          </a:prstGeom>
          <a:noFill/>
          <a:ln w="9525">
            <a:noFill/>
            <a:miter lim="800000"/>
            <a:headEnd/>
            <a:tailEnd/>
          </a:ln>
        </p:spPr>
        <p:txBody>
          <a:bodyPr>
            <a:spAutoFit/>
          </a:bodyPr>
          <a:lstStyle/>
          <a:p>
            <a:r>
              <a:rPr lang="en-US" sz="800" i="1"/>
              <a:t>Source: TDC</a:t>
            </a:r>
          </a:p>
        </p:txBody>
      </p:sp>
    </p:spTree>
    <p:custDataLst>
      <p:tags r:id="rId1"/>
    </p:custData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t>Resources</a:t>
            </a:r>
          </a:p>
        </p:txBody>
      </p:sp>
      <p:sp>
        <p:nvSpPr>
          <p:cNvPr id="5" name="Rectangle 3"/>
          <p:cNvSpPr txBox="1">
            <a:spLocks noChangeArrowheads="1"/>
          </p:cNvSpPr>
          <p:nvPr/>
        </p:nvSpPr>
        <p:spPr bwMode="auto">
          <a:xfrm>
            <a:off x="685800" y="1828800"/>
            <a:ext cx="7772400" cy="4038600"/>
          </a:xfrm>
          <a:prstGeom prst="rect">
            <a:avLst/>
          </a:prstGeom>
          <a:noFill/>
          <a:ln w="9525">
            <a:noFill/>
            <a:miter lim="800000"/>
            <a:headEnd/>
            <a:tailEnd/>
          </a:ln>
        </p:spPr>
        <p:txBody>
          <a:bodyPr/>
          <a:lstStyle/>
          <a:p>
            <a:pPr marL="285750" indent="-285750" eaLnBrk="1" hangingPunct="1">
              <a:lnSpc>
                <a:spcPct val="90000"/>
              </a:lnSpc>
              <a:spcBef>
                <a:spcPct val="20000"/>
              </a:spcBef>
              <a:buFont typeface="Arial" pitchFamily="34" charset="0"/>
              <a:buChar char="•"/>
              <a:defRPr/>
            </a:pPr>
            <a:r>
              <a:rPr lang="en-US" sz="2200" dirty="0">
                <a:solidFill>
                  <a:srgbClr val="454746"/>
                </a:solidFill>
              </a:rPr>
              <a:t>Analyzing the marketplace also helps determine necessary operating resources for the environment</a:t>
            </a:r>
          </a:p>
          <a:p>
            <a:pPr marL="742950" lvl="1" indent="-285750" eaLnBrk="1" hangingPunct="1">
              <a:lnSpc>
                <a:spcPct val="90000"/>
              </a:lnSpc>
              <a:spcBef>
                <a:spcPct val="20000"/>
              </a:spcBef>
              <a:buFont typeface="Arial" pitchFamily="34" charset="0"/>
              <a:buChar char="•"/>
              <a:defRPr/>
            </a:pPr>
            <a:r>
              <a:rPr lang="en-US" sz="1600" dirty="0">
                <a:solidFill>
                  <a:srgbClr val="454746"/>
                </a:solidFill>
              </a:rPr>
              <a:t>With whom is the organization competing for talent and key resources?  How does that impact fixed costs?</a:t>
            </a:r>
          </a:p>
          <a:p>
            <a:pPr marL="742950" lvl="1" indent="-285750" eaLnBrk="1" hangingPunct="1">
              <a:lnSpc>
                <a:spcPct val="90000"/>
              </a:lnSpc>
              <a:spcBef>
                <a:spcPct val="20000"/>
              </a:spcBef>
              <a:buFont typeface="Arial" pitchFamily="34" charset="0"/>
              <a:buChar char="•"/>
              <a:defRPr/>
            </a:pPr>
            <a:r>
              <a:rPr lang="en-US" sz="1600" dirty="0">
                <a:solidFill>
                  <a:srgbClr val="454746"/>
                </a:solidFill>
              </a:rPr>
              <a:t>What investments are necessary in marketing and development</a:t>
            </a:r>
            <a:r>
              <a:rPr lang="en-US" sz="1600" dirty="0" smtClean="0">
                <a:solidFill>
                  <a:srgbClr val="454746"/>
                </a:solidFill>
              </a:rPr>
              <a:t>?</a:t>
            </a:r>
          </a:p>
          <a:p>
            <a:pPr marL="742950" lvl="1" indent="-285750" eaLnBrk="1" hangingPunct="1">
              <a:lnSpc>
                <a:spcPct val="90000"/>
              </a:lnSpc>
              <a:spcBef>
                <a:spcPct val="20000"/>
              </a:spcBef>
              <a:defRPr/>
            </a:pPr>
            <a:endParaRPr lang="en-US" sz="1600" dirty="0">
              <a:solidFill>
                <a:srgbClr val="454746"/>
              </a:solidFill>
            </a:endParaRPr>
          </a:p>
          <a:p>
            <a:pPr marL="285750" indent="-285750" eaLnBrk="1" hangingPunct="1">
              <a:lnSpc>
                <a:spcPct val="90000"/>
              </a:lnSpc>
              <a:spcBef>
                <a:spcPct val="20000"/>
              </a:spcBef>
              <a:buFont typeface="Arial" pitchFamily="34" charset="0"/>
              <a:buChar char="•"/>
              <a:defRPr/>
            </a:pPr>
            <a:r>
              <a:rPr lang="en-US" sz="2200" dirty="0">
                <a:solidFill>
                  <a:srgbClr val="454746"/>
                </a:solidFill>
              </a:rPr>
              <a:t>Organizations with facilities must also define long- term systems replacement needs</a:t>
            </a:r>
          </a:p>
          <a:p>
            <a:pPr marL="742950" lvl="1" indent="-285750" eaLnBrk="1" hangingPunct="1">
              <a:lnSpc>
                <a:spcPct val="90000"/>
              </a:lnSpc>
              <a:spcBef>
                <a:spcPct val="20000"/>
              </a:spcBef>
              <a:buFont typeface="Arial" pitchFamily="34" charset="0"/>
              <a:buChar char="•"/>
              <a:defRPr/>
            </a:pPr>
            <a:r>
              <a:rPr lang="en-US" sz="1600" dirty="0">
                <a:solidFill>
                  <a:srgbClr val="454746"/>
                </a:solidFill>
              </a:rPr>
              <a:t>These organizations often operate with a systems replacement plan (SRP), which articulates anticipated need, but does not address the funding of those </a:t>
            </a:r>
            <a:r>
              <a:rPr lang="en-US" sz="1600" dirty="0" smtClean="0">
                <a:solidFill>
                  <a:srgbClr val="454746"/>
                </a:solidFill>
              </a:rPr>
              <a:t>needs.</a:t>
            </a:r>
            <a:r>
              <a:rPr lang="en-US" sz="1800" dirty="0">
                <a:solidFill>
                  <a:srgbClr val="454746"/>
                </a:solidFill>
              </a:rPr>
              <a:t/>
            </a:r>
            <a:br>
              <a:rPr lang="en-US" sz="1800" dirty="0">
                <a:solidFill>
                  <a:srgbClr val="454746"/>
                </a:solidFill>
              </a:rPr>
            </a:br>
            <a:endParaRPr lang="en-US" sz="1800" dirty="0">
              <a:solidFill>
                <a:srgbClr val="454746"/>
              </a:solidFill>
            </a:endParaRPr>
          </a:p>
          <a:p>
            <a:pPr marL="342900" indent="-342900" eaLnBrk="1" hangingPunct="1">
              <a:lnSpc>
                <a:spcPct val="90000"/>
              </a:lnSpc>
              <a:spcBef>
                <a:spcPct val="20000"/>
              </a:spcBef>
              <a:buFontTx/>
              <a:buChar char="•"/>
              <a:defRPr/>
            </a:pPr>
            <a:endParaRPr lang="en-US" dirty="0">
              <a:solidFill>
                <a:srgbClr val="454746"/>
              </a:solidFill>
            </a:endParaRPr>
          </a:p>
          <a:p>
            <a:pPr marL="742950" lvl="1" indent="-285750" eaLnBrk="1" hangingPunct="1">
              <a:lnSpc>
                <a:spcPct val="90000"/>
              </a:lnSpc>
              <a:spcBef>
                <a:spcPct val="20000"/>
              </a:spcBef>
              <a:defRPr/>
            </a:pPr>
            <a:endParaRPr lang="en-US" sz="1800" dirty="0">
              <a:solidFill>
                <a:srgbClr val="454746"/>
              </a:solidFill>
            </a:endParaRPr>
          </a:p>
          <a:p>
            <a:pPr marL="742950" lvl="1" indent="-285750" eaLnBrk="1" hangingPunct="1">
              <a:lnSpc>
                <a:spcPct val="90000"/>
              </a:lnSpc>
              <a:spcBef>
                <a:spcPct val="20000"/>
              </a:spcBef>
              <a:buFontTx/>
              <a:buChar char="–"/>
              <a:defRPr/>
            </a:pPr>
            <a:endParaRPr lang="en-US" sz="1800" dirty="0">
              <a:solidFill>
                <a:srgbClr val="454746"/>
              </a:solidFill>
            </a:endParaRPr>
          </a:p>
        </p:txBody>
      </p:sp>
      <p:sp>
        <p:nvSpPr>
          <p:cNvPr id="18438"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17</a:t>
            </a:r>
          </a:p>
        </p:txBody>
      </p:sp>
      <p:sp>
        <p:nvSpPr>
          <p:cNvPr id="18439" name="TextBox 7"/>
          <p:cNvSpPr txBox="1">
            <a:spLocks noChangeArrowheads="1"/>
          </p:cNvSpPr>
          <p:nvPr/>
        </p:nvSpPr>
        <p:spPr bwMode="auto">
          <a:xfrm>
            <a:off x="8166100" y="6070600"/>
            <a:ext cx="776288" cy="215900"/>
          </a:xfrm>
          <a:prstGeom prst="rect">
            <a:avLst/>
          </a:prstGeom>
          <a:noFill/>
          <a:ln w="9525">
            <a:noFill/>
            <a:miter lim="800000"/>
            <a:headEnd/>
            <a:tailEnd/>
          </a:ln>
        </p:spPr>
        <p:txBody>
          <a:bodyPr>
            <a:spAutoFit/>
          </a:bodyPr>
          <a:lstStyle/>
          <a:p>
            <a:r>
              <a:rPr lang="en-US" sz="800" i="1"/>
              <a:t>Source: TDC</a:t>
            </a:r>
          </a:p>
        </p:txBody>
      </p:sp>
    </p:spTree>
    <p:custDataLst>
      <p:tags r:id="rId1"/>
    </p:custData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ounded Rectangle 17"/>
          <p:cNvSpPr>
            <a:spLocks noChangeArrowheads="1"/>
          </p:cNvSpPr>
          <p:nvPr/>
        </p:nvSpPr>
        <p:spPr bwMode="auto">
          <a:xfrm>
            <a:off x="414338" y="1466850"/>
            <a:ext cx="8251825" cy="2659063"/>
          </a:xfrm>
          <a:prstGeom prst="roundRect">
            <a:avLst>
              <a:gd name="adj" fmla="val 16667"/>
            </a:avLst>
          </a:prstGeom>
          <a:solidFill>
            <a:srgbClr val="5C80A9"/>
          </a:solidFill>
          <a:ln w="9525" algn="ctr">
            <a:solidFill>
              <a:schemeClr val="tx1"/>
            </a:solidFill>
            <a:round/>
            <a:headEnd/>
            <a:tailEnd/>
          </a:ln>
        </p:spPr>
        <p:txBody>
          <a:bodyPr/>
          <a:lstStyle/>
          <a:p>
            <a:endParaRPr lang="en-US" baseline="-25000"/>
          </a:p>
        </p:txBody>
      </p:sp>
      <p:sp>
        <p:nvSpPr>
          <p:cNvPr id="15" name="Rounded Rectangle 14"/>
          <p:cNvSpPr/>
          <p:nvPr/>
        </p:nvSpPr>
        <p:spPr bwMode="auto">
          <a:xfrm>
            <a:off x="415925" y="5308600"/>
            <a:ext cx="8147050" cy="806450"/>
          </a:xfrm>
          <a:prstGeom prst="roundRect">
            <a:avLst/>
          </a:prstGeom>
          <a:solidFill>
            <a:srgbClr val="8CA6C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indent="-182880">
              <a:defRPr/>
            </a:pPr>
            <a:r>
              <a:rPr lang="en-US" sz="1600" b="1" dirty="0">
                <a:solidFill>
                  <a:schemeClr val="tx2"/>
                </a:solidFill>
              </a:rPr>
              <a:t>Capitalization strategy</a:t>
            </a:r>
            <a:r>
              <a:rPr lang="en-US" sz="1400" dirty="0">
                <a:solidFill>
                  <a:schemeClr val="tx2"/>
                </a:solidFill>
              </a:rPr>
              <a:t> articulates size and shape of capital needs grounded in organization’s inherent business model drivers and strategic goals</a:t>
            </a:r>
          </a:p>
        </p:txBody>
      </p:sp>
      <p:sp>
        <p:nvSpPr>
          <p:cNvPr id="11" name="Rounded Rectangle 10"/>
          <p:cNvSpPr/>
          <p:nvPr/>
        </p:nvSpPr>
        <p:spPr bwMode="auto">
          <a:xfrm>
            <a:off x="625475" y="1939925"/>
            <a:ext cx="2398713" cy="1554163"/>
          </a:xfrm>
          <a:prstGeom prst="roundRect">
            <a:avLst/>
          </a:prstGeom>
          <a:solidFill>
            <a:srgbClr val="8CA6C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a:spcAft>
                <a:spcPts val="600"/>
              </a:spcAft>
              <a:defRPr/>
            </a:pPr>
            <a:r>
              <a:rPr lang="en-US" sz="2000" b="1" dirty="0">
                <a:solidFill>
                  <a:schemeClr val="bg1"/>
                </a:solidFill>
              </a:rPr>
              <a:t>Mission/Vision</a:t>
            </a:r>
          </a:p>
          <a:p>
            <a:pPr marL="91440" indent="-91440">
              <a:buFont typeface="Arial" pitchFamily="34" charset="0"/>
              <a:buChar char="•"/>
              <a:defRPr/>
            </a:pPr>
            <a:r>
              <a:rPr lang="en-US" sz="1200" dirty="0">
                <a:solidFill>
                  <a:schemeClr val="bg1"/>
                </a:solidFill>
              </a:rPr>
              <a:t>Artistic/cultural production </a:t>
            </a:r>
          </a:p>
          <a:p>
            <a:pPr marL="91440" indent="-91440">
              <a:buFont typeface="Arial" pitchFamily="34" charset="0"/>
              <a:buChar char="•"/>
              <a:defRPr/>
            </a:pPr>
            <a:r>
              <a:rPr lang="en-US" sz="1200" dirty="0">
                <a:solidFill>
                  <a:schemeClr val="bg1"/>
                </a:solidFill>
              </a:rPr>
              <a:t>Theory of change for impact on audiences and other beneficiaries</a:t>
            </a:r>
          </a:p>
        </p:txBody>
      </p:sp>
      <p:sp>
        <p:nvSpPr>
          <p:cNvPr id="12" name="Rounded Rectangle 11"/>
          <p:cNvSpPr/>
          <p:nvPr/>
        </p:nvSpPr>
        <p:spPr bwMode="auto">
          <a:xfrm>
            <a:off x="3290888" y="1939925"/>
            <a:ext cx="2397125" cy="1554163"/>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a:spcAft>
                <a:spcPts val="600"/>
              </a:spcAft>
              <a:defRPr/>
            </a:pPr>
            <a:r>
              <a:rPr lang="en-US" sz="2000" b="1" dirty="0">
                <a:solidFill>
                  <a:schemeClr val="bg1"/>
                </a:solidFill>
              </a:rPr>
              <a:t>Market</a:t>
            </a:r>
            <a:endParaRPr lang="en-US" sz="2200" b="1" dirty="0">
              <a:solidFill>
                <a:schemeClr val="bg1"/>
              </a:solidFill>
            </a:endParaRPr>
          </a:p>
          <a:p>
            <a:pPr marL="91440" indent="-91440">
              <a:buFont typeface="Arial" pitchFamily="34" charset="0"/>
              <a:buChar char="•"/>
              <a:defRPr/>
            </a:pPr>
            <a:r>
              <a:rPr lang="en-US" sz="1200" dirty="0">
                <a:solidFill>
                  <a:schemeClr val="bg1"/>
                </a:solidFill>
              </a:rPr>
              <a:t>Customers</a:t>
            </a:r>
          </a:p>
          <a:p>
            <a:pPr marL="91440" indent="-91440">
              <a:buFont typeface="Arial" pitchFamily="34" charset="0"/>
              <a:buChar char="•"/>
              <a:defRPr/>
            </a:pPr>
            <a:r>
              <a:rPr lang="en-US" sz="1200" dirty="0">
                <a:solidFill>
                  <a:schemeClr val="bg1"/>
                </a:solidFill>
              </a:rPr>
              <a:t>Donors</a:t>
            </a:r>
          </a:p>
          <a:p>
            <a:pPr marL="91440" indent="-91440">
              <a:buFont typeface="Arial" pitchFamily="34" charset="0"/>
              <a:buChar char="•"/>
              <a:defRPr/>
            </a:pPr>
            <a:r>
              <a:rPr lang="en-US" sz="1200" dirty="0">
                <a:solidFill>
                  <a:schemeClr val="bg1"/>
                </a:solidFill>
              </a:rPr>
              <a:t>Competition</a:t>
            </a:r>
          </a:p>
        </p:txBody>
      </p:sp>
      <p:sp>
        <p:nvSpPr>
          <p:cNvPr id="13" name="Rounded Rectangle 12"/>
          <p:cNvSpPr/>
          <p:nvPr/>
        </p:nvSpPr>
        <p:spPr bwMode="auto">
          <a:xfrm>
            <a:off x="5983288" y="1939925"/>
            <a:ext cx="2398712" cy="1554163"/>
          </a:xfrm>
          <a:prstGeom prst="roundRect">
            <a:avLst/>
          </a:prstGeom>
          <a:solidFill>
            <a:srgbClr val="8CA6C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a:spcAft>
                <a:spcPts val="600"/>
              </a:spcAft>
              <a:defRPr/>
            </a:pPr>
            <a:r>
              <a:rPr lang="en-US" sz="2000" b="1" dirty="0">
                <a:solidFill>
                  <a:schemeClr val="bg1"/>
                </a:solidFill>
              </a:rPr>
              <a:t>Resources</a:t>
            </a:r>
          </a:p>
          <a:p>
            <a:pPr marL="91440" indent="-91440">
              <a:buFont typeface="Arial" pitchFamily="34" charset="0"/>
              <a:buChar char="•"/>
              <a:defRPr/>
            </a:pPr>
            <a:r>
              <a:rPr lang="en-US" sz="1200" dirty="0">
                <a:solidFill>
                  <a:schemeClr val="bg1"/>
                </a:solidFill>
              </a:rPr>
              <a:t>Ongoing resources to sustain operations and a facility if appropriate </a:t>
            </a:r>
          </a:p>
          <a:p>
            <a:pPr marL="91440" indent="-91440">
              <a:buFont typeface="Arial" pitchFamily="34" charset="0"/>
              <a:buChar char="•"/>
              <a:defRPr/>
            </a:pPr>
            <a:r>
              <a:rPr lang="en-US" sz="1200" dirty="0">
                <a:solidFill>
                  <a:schemeClr val="bg1"/>
                </a:solidFill>
              </a:rPr>
              <a:t>Human resources</a:t>
            </a:r>
          </a:p>
          <a:p>
            <a:pPr marL="91440" indent="-91440">
              <a:buFont typeface="Arial" pitchFamily="34" charset="0"/>
              <a:buChar char="•"/>
              <a:defRPr/>
            </a:pPr>
            <a:r>
              <a:rPr lang="en-US" sz="1200" dirty="0">
                <a:solidFill>
                  <a:schemeClr val="bg1"/>
                </a:solidFill>
              </a:rPr>
              <a:t>Key investments</a:t>
            </a:r>
          </a:p>
        </p:txBody>
      </p:sp>
      <p:sp>
        <p:nvSpPr>
          <p:cNvPr id="14" name="TextBox 13"/>
          <p:cNvSpPr txBox="1"/>
          <p:nvPr/>
        </p:nvSpPr>
        <p:spPr bwMode="auto">
          <a:xfrm>
            <a:off x="381000" y="3498850"/>
            <a:ext cx="8216900" cy="554038"/>
          </a:xfrm>
          <a:prstGeom prst="rect">
            <a:avLst/>
          </a:prstGeom>
          <a:noFill/>
        </p:spPr>
        <p:txBody>
          <a:bodyPr>
            <a:spAutoFit/>
          </a:bodyPr>
          <a:lstStyle/>
          <a:p>
            <a:pPr algn="ctr">
              <a:defRPr/>
            </a:pPr>
            <a:r>
              <a:rPr lang="en-US" sz="1500" b="1" dirty="0">
                <a:solidFill>
                  <a:schemeClr val="tx2">
                    <a:lumMod val="50000"/>
                  </a:schemeClr>
                </a:solidFill>
                <a:latin typeface="Calibri" pitchFamily="34" charset="0"/>
              </a:rPr>
              <a:t>Planning process informed by Mission/Vision, Market, and Resources engages board, staff, </a:t>
            </a:r>
            <a:br>
              <a:rPr lang="en-US" sz="1500" b="1" dirty="0">
                <a:solidFill>
                  <a:schemeClr val="tx2">
                    <a:lumMod val="50000"/>
                  </a:schemeClr>
                </a:solidFill>
                <a:latin typeface="Calibri" pitchFamily="34" charset="0"/>
              </a:rPr>
            </a:br>
            <a:r>
              <a:rPr lang="en-US" sz="1500" b="1" dirty="0">
                <a:solidFill>
                  <a:schemeClr val="tx2">
                    <a:lumMod val="50000"/>
                  </a:schemeClr>
                </a:solidFill>
                <a:latin typeface="Calibri" pitchFamily="34" charset="0"/>
              </a:rPr>
              <a:t>partners, and supporters,  and encourages a holistic understanding of the organization.</a:t>
            </a:r>
          </a:p>
        </p:txBody>
      </p:sp>
      <p:sp>
        <p:nvSpPr>
          <p:cNvPr id="19466" name="Title 1"/>
          <p:cNvSpPr>
            <a:spLocks noGrp="1"/>
          </p:cNvSpPr>
          <p:nvPr>
            <p:ph type="title"/>
          </p:nvPr>
        </p:nvSpPr>
        <p:spPr/>
        <p:txBody>
          <a:bodyPr/>
          <a:lstStyle/>
          <a:p>
            <a:r>
              <a:rPr lang="en-US" smtClean="0"/>
              <a:t>What Are We Looking For in a Strategy?</a:t>
            </a:r>
          </a:p>
        </p:txBody>
      </p:sp>
      <p:sp>
        <p:nvSpPr>
          <p:cNvPr id="19467"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18</a:t>
            </a:r>
          </a:p>
        </p:txBody>
      </p:sp>
      <p:sp>
        <p:nvSpPr>
          <p:cNvPr id="9" name="Round Same Side Corner Rectangle 8"/>
          <p:cNvSpPr/>
          <p:nvPr/>
        </p:nvSpPr>
        <p:spPr bwMode="auto">
          <a:xfrm>
            <a:off x="416279" y="4227616"/>
            <a:ext cx="8146343" cy="1211283"/>
          </a:xfrm>
          <a:prstGeom prst="round2Same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numCol="2" anchor="ctr"/>
          <a:lstStyle/>
          <a:p>
            <a:pPr marL="182880" indent="-182880">
              <a:spcBef>
                <a:spcPts val="600"/>
              </a:spcBef>
              <a:spcAft>
                <a:spcPts val="600"/>
              </a:spcAft>
              <a:defRPr/>
            </a:pPr>
            <a:r>
              <a:rPr lang="en-US" sz="2000" b="1" dirty="0">
                <a:solidFill>
                  <a:schemeClr val="tx2"/>
                </a:solidFill>
              </a:rPr>
              <a:t>Integrated Strategy</a:t>
            </a:r>
          </a:p>
          <a:p>
            <a:pPr>
              <a:defRPr/>
            </a:pPr>
            <a:r>
              <a:rPr lang="en-US" sz="1600" b="1" dirty="0">
                <a:solidFill>
                  <a:schemeClr val="tx2"/>
                </a:solidFill>
              </a:rPr>
              <a:t>Programmatic</a:t>
            </a:r>
            <a:r>
              <a:rPr lang="en-US" sz="1600" dirty="0">
                <a:solidFill>
                  <a:schemeClr val="tx2"/>
                </a:solidFill>
              </a:rPr>
              <a:t> </a:t>
            </a:r>
            <a:r>
              <a:rPr lang="en-US" sz="1600" b="1" dirty="0">
                <a:solidFill>
                  <a:schemeClr val="tx2"/>
                </a:solidFill>
              </a:rPr>
              <a:t>strategy</a:t>
            </a:r>
            <a:r>
              <a:rPr lang="en-US" sz="1600" dirty="0">
                <a:solidFill>
                  <a:schemeClr val="tx2"/>
                </a:solidFill>
              </a:rPr>
              <a:t> </a:t>
            </a:r>
            <a:r>
              <a:rPr lang="en-US" sz="1400" dirty="0">
                <a:solidFill>
                  <a:schemeClr val="tx2"/>
                </a:solidFill>
              </a:rPr>
              <a:t>maximizes artistic quality and impact</a:t>
            </a:r>
          </a:p>
          <a:p>
            <a:pPr>
              <a:defRPr/>
            </a:pPr>
            <a:endParaRPr lang="en-US" sz="1400" dirty="0">
              <a:solidFill>
                <a:schemeClr val="tx2"/>
              </a:solidFill>
            </a:endParaRPr>
          </a:p>
          <a:p>
            <a:pPr>
              <a:defRPr/>
            </a:pPr>
            <a:endParaRPr lang="en-US" sz="1400" dirty="0">
              <a:solidFill>
                <a:schemeClr val="tx2"/>
              </a:solidFill>
            </a:endParaRPr>
          </a:p>
          <a:p>
            <a:pPr>
              <a:spcAft>
                <a:spcPts val="600"/>
              </a:spcAft>
              <a:defRPr/>
            </a:pPr>
            <a:endParaRPr lang="en-US" sz="2000" b="1" dirty="0">
              <a:solidFill>
                <a:schemeClr val="tx2"/>
              </a:solidFill>
            </a:endParaRPr>
          </a:p>
          <a:p>
            <a:pPr>
              <a:defRPr/>
            </a:pPr>
            <a:r>
              <a:rPr lang="en-US" sz="1600" b="1" dirty="0">
                <a:solidFill>
                  <a:schemeClr val="tx2"/>
                </a:solidFill>
              </a:rPr>
              <a:t>Organizational</a:t>
            </a:r>
            <a:r>
              <a:rPr lang="en-US" sz="1600" dirty="0">
                <a:solidFill>
                  <a:schemeClr val="tx2"/>
                </a:solidFill>
              </a:rPr>
              <a:t> </a:t>
            </a:r>
            <a:r>
              <a:rPr lang="en-US" sz="1600" b="1" dirty="0">
                <a:solidFill>
                  <a:schemeClr val="tx2"/>
                </a:solidFill>
              </a:rPr>
              <a:t>strategy</a:t>
            </a:r>
            <a:r>
              <a:rPr lang="en-US" sz="1600" dirty="0">
                <a:solidFill>
                  <a:schemeClr val="tx2"/>
                </a:solidFill>
              </a:rPr>
              <a:t> </a:t>
            </a:r>
            <a:r>
              <a:rPr lang="en-US" sz="1400" dirty="0">
                <a:solidFill>
                  <a:schemeClr val="tx2"/>
                </a:solidFill>
              </a:rPr>
              <a:t>includes adequate human and other resources for marketing, development and space</a:t>
            </a:r>
          </a:p>
        </p:txBody>
      </p:sp>
      <p:sp>
        <p:nvSpPr>
          <p:cNvPr id="19469" name="Down Arrow 14"/>
          <p:cNvSpPr>
            <a:spLocks noChangeArrowheads="1"/>
          </p:cNvSpPr>
          <p:nvPr/>
        </p:nvSpPr>
        <p:spPr bwMode="auto">
          <a:xfrm>
            <a:off x="4124325" y="4019550"/>
            <a:ext cx="730250" cy="541338"/>
          </a:xfrm>
          <a:prstGeom prst="downArrow">
            <a:avLst>
              <a:gd name="adj1" fmla="val 50000"/>
              <a:gd name="adj2" fmla="val 50000"/>
            </a:avLst>
          </a:prstGeom>
          <a:solidFill>
            <a:schemeClr val="tx2"/>
          </a:solidFill>
          <a:ln w="9525" algn="ctr">
            <a:solidFill>
              <a:schemeClr val="tx1"/>
            </a:solidFill>
            <a:round/>
            <a:headEnd/>
            <a:tailEnd/>
          </a:ln>
        </p:spPr>
        <p:txBody>
          <a:bodyPr/>
          <a:lstStyle/>
          <a:p>
            <a:endParaRPr lang="en-US" baseline="-25000"/>
          </a:p>
        </p:txBody>
      </p:sp>
      <p:sp>
        <p:nvSpPr>
          <p:cNvPr id="19470" name="TextBox 16"/>
          <p:cNvSpPr txBox="1">
            <a:spLocks noChangeArrowheads="1"/>
          </p:cNvSpPr>
          <p:nvPr/>
        </p:nvSpPr>
        <p:spPr bwMode="auto">
          <a:xfrm>
            <a:off x="8166100" y="6070600"/>
            <a:ext cx="776288" cy="215900"/>
          </a:xfrm>
          <a:prstGeom prst="rect">
            <a:avLst/>
          </a:prstGeom>
          <a:noFill/>
          <a:ln w="9525">
            <a:noFill/>
            <a:miter lim="800000"/>
            <a:headEnd/>
            <a:tailEnd/>
          </a:ln>
        </p:spPr>
        <p:txBody>
          <a:bodyPr>
            <a:spAutoFit/>
          </a:bodyPr>
          <a:lstStyle/>
          <a:p>
            <a:r>
              <a:rPr lang="en-US" sz="800" i="1"/>
              <a:t>Source: TDC</a:t>
            </a:r>
          </a:p>
        </p:txBody>
      </p:sp>
      <p:sp>
        <p:nvSpPr>
          <p:cNvPr id="19471" name="TextBox 18"/>
          <p:cNvSpPr txBox="1">
            <a:spLocks noChangeArrowheads="1"/>
          </p:cNvSpPr>
          <p:nvPr/>
        </p:nvSpPr>
        <p:spPr bwMode="auto">
          <a:xfrm>
            <a:off x="1860550" y="1520825"/>
            <a:ext cx="5826125" cy="400050"/>
          </a:xfrm>
          <a:prstGeom prst="rect">
            <a:avLst/>
          </a:prstGeom>
          <a:noFill/>
          <a:ln w="9525">
            <a:noFill/>
            <a:miter lim="800000"/>
            <a:headEnd/>
            <a:tailEnd/>
          </a:ln>
        </p:spPr>
        <p:txBody>
          <a:bodyPr>
            <a:spAutoFit/>
          </a:bodyPr>
          <a:lstStyle/>
          <a:p>
            <a:r>
              <a:rPr lang="en-US" sz="2000" b="1">
                <a:solidFill>
                  <a:schemeClr val="bg1"/>
                </a:solidFill>
              </a:rPr>
              <a:t>Time Horizon and Business Model Drivers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t>What Does This Look Like Over Time?</a:t>
            </a:r>
          </a:p>
        </p:txBody>
      </p:sp>
      <p:sp>
        <p:nvSpPr>
          <p:cNvPr id="5" name="Rectangle 3"/>
          <p:cNvSpPr txBox="1">
            <a:spLocks noChangeArrowheads="1"/>
          </p:cNvSpPr>
          <p:nvPr/>
        </p:nvSpPr>
        <p:spPr bwMode="auto">
          <a:xfrm>
            <a:off x="685800" y="1614488"/>
            <a:ext cx="7772400" cy="976312"/>
          </a:xfrm>
          <a:prstGeom prst="rect">
            <a:avLst/>
          </a:prstGeom>
          <a:noFill/>
          <a:ln w="9525">
            <a:noFill/>
            <a:miter lim="800000"/>
            <a:headEnd/>
            <a:tailEnd/>
          </a:ln>
        </p:spPr>
        <p:txBody>
          <a:bodyPr/>
          <a:lstStyle/>
          <a:p>
            <a:pPr marL="285750" indent="-285750" eaLnBrk="1" hangingPunct="1">
              <a:lnSpc>
                <a:spcPct val="90000"/>
              </a:lnSpc>
              <a:spcBef>
                <a:spcPct val="20000"/>
              </a:spcBef>
              <a:buFont typeface="Arial" pitchFamily="34" charset="0"/>
              <a:buChar char="•"/>
              <a:defRPr/>
            </a:pPr>
            <a:r>
              <a:rPr lang="en-US" sz="2200" dirty="0">
                <a:solidFill>
                  <a:srgbClr val="454746"/>
                </a:solidFill>
              </a:rPr>
              <a:t>Once need is defined – prioritize! </a:t>
            </a:r>
          </a:p>
          <a:p>
            <a:pPr marL="285750" indent="-285750" eaLnBrk="1" hangingPunct="1">
              <a:lnSpc>
                <a:spcPct val="90000"/>
              </a:lnSpc>
              <a:spcBef>
                <a:spcPct val="20000"/>
              </a:spcBef>
              <a:buFont typeface="Arial" pitchFamily="34" charset="0"/>
              <a:buChar char="•"/>
              <a:defRPr/>
            </a:pPr>
            <a:endParaRPr lang="en-US" dirty="0">
              <a:solidFill>
                <a:srgbClr val="454746"/>
              </a:solidFill>
            </a:endParaRPr>
          </a:p>
          <a:p>
            <a:pPr marL="742950" lvl="1" indent="-285750" eaLnBrk="1" hangingPunct="1">
              <a:lnSpc>
                <a:spcPct val="90000"/>
              </a:lnSpc>
              <a:spcBef>
                <a:spcPct val="20000"/>
              </a:spcBef>
              <a:defRPr/>
            </a:pPr>
            <a:endParaRPr lang="en-US" sz="1800" dirty="0">
              <a:solidFill>
                <a:srgbClr val="454746"/>
              </a:solidFill>
            </a:endParaRPr>
          </a:p>
          <a:p>
            <a:pPr marL="285750" indent="-285750" eaLnBrk="1" hangingPunct="1">
              <a:lnSpc>
                <a:spcPct val="90000"/>
              </a:lnSpc>
              <a:spcBef>
                <a:spcPct val="20000"/>
              </a:spcBef>
              <a:buFont typeface="Arial" pitchFamily="34" charset="0"/>
              <a:buChar char="•"/>
              <a:defRPr/>
            </a:pPr>
            <a:endParaRPr lang="en-US" dirty="0">
              <a:solidFill>
                <a:srgbClr val="454746"/>
              </a:solidFill>
            </a:endParaRPr>
          </a:p>
          <a:p>
            <a:pPr marL="285750" indent="-285750" eaLnBrk="1" hangingPunct="1">
              <a:lnSpc>
                <a:spcPct val="90000"/>
              </a:lnSpc>
              <a:spcBef>
                <a:spcPct val="20000"/>
              </a:spcBef>
              <a:defRPr/>
            </a:pPr>
            <a:r>
              <a:rPr lang="en-US" dirty="0">
                <a:solidFill>
                  <a:srgbClr val="454746"/>
                </a:solidFill>
              </a:rPr>
              <a:t/>
            </a:r>
            <a:br>
              <a:rPr lang="en-US" dirty="0">
                <a:solidFill>
                  <a:srgbClr val="454746"/>
                </a:solidFill>
              </a:rPr>
            </a:br>
            <a:r>
              <a:rPr lang="en-US" sz="1800" dirty="0">
                <a:solidFill>
                  <a:srgbClr val="454746"/>
                </a:solidFill>
              </a:rPr>
              <a:t/>
            </a:r>
            <a:br>
              <a:rPr lang="en-US" sz="1800" dirty="0">
                <a:solidFill>
                  <a:srgbClr val="454746"/>
                </a:solidFill>
              </a:rPr>
            </a:br>
            <a:endParaRPr lang="en-US" sz="1800" dirty="0">
              <a:solidFill>
                <a:srgbClr val="454746"/>
              </a:solidFill>
            </a:endParaRPr>
          </a:p>
          <a:p>
            <a:pPr marL="342900" indent="-342900" eaLnBrk="1" hangingPunct="1">
              <a:lnSpc>
                <a:spcPct val="90000"/>
              </a:lnSpc>
              <a:spcBef>
                <a:spcPct val="20000"/>
              </a:spcBef>
              <a:buFontTx/>
              <a:buChar char="•"/>
              <a:defRPr/>
            </a:pPr>
            <a:endParaRPr lang="en-US" dirty="0">
              <a:solidFill>
                <a:srgbClr val="454746"/>
              </a:solidFill>
            </a:endParaRPr>
          </a:p>
          <a:p>
            <a:pPr marL="742950" lvl="1" indent="-285750" eaLnBrk="1" hangingPunct="1">
              <a:lnSpc>
                <a:spcPct val="90000"/>
              </a:lnSpc>
              <a:spcBef>
                <a:spcPct val="20000"/>
              </a:spcBef>
              <a:defRPr/>
            </a:pPr>
            <a:endParaRPr lang="en-US" sz="1800" dirty="0">
              <a:solidFill>
                <a:srgbClr val="454746"/>
              </a:solidFill>
            </a:endParaRPr>
          </a:p>
          <a:p>
            <a:pPr marL="742950" lvl="1" indent="-285750" eaLnBrk="1" hangingPunct="1">
              <a:lnSpc>
                <a:spcPct val="90000"/>
              </a:lnSpc>
              <a:spcBef>
                <a:spcPct val="20000"/>
              </a:spcBef>
              <a:buFontTx/>
              <a:buChar char="–"/>
              <a:defRPr/>
            </a:pPr>
            <a:endParaRPr lang="en-US" sz="1800" dirty="0">
              <a:solidFill>
                <a:srgbClr val="454746"/>
              </a:solidFill>
            </a:endParaRPr>
          </a:p>
        </p:txBody>
      </p:sp>
      <p:grpSp>
        <p:nvGrpSpPr>
          <p:cNvPr id="20486" name="Group 5"/>
          <p:cNvGrpSpPr>
            <a:grpSpLocks/>
          </p:cNvGrpSpPr>
          <p:nvPr/>
        </p:nvGrpSpPr>
        <p:grpSpPr bwMode="auto">
          <a:xfrm>
            <a:off x="2376488" y="2286000"/>
            <a:ext cx="2747962" cy="3810000"/>
            <a:chOff x="4953000" y="2667000"/>
            <a:chExt cx="2748516" cy="3352800"/>
          </a:xfrm>
        </p:grpSpPr>
        <p:sp>
          <p:nvSpPr>
            <p:cNvPr id="7" name="Rounded Rectangle 6"/>
            <p:cNvSpPr/>
            <p:nvPr/>
          </p:nvSpPr>
          <p:spPr bwMode="auto">
            <a:xfrm>
              <a:off x="4953000" y="2667000"/>
              <a:ext cx="2743753" cy="2699004"/>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 name="Round Same Side Corner Rectangle 7"/>
            <p:cNvSpPr/>
            <p:nvPr/>
          </p:nvSpPr>
          <p:spPr bwMode="auto">
            <a:xfrm flipV="1">
              <a:off x="4953000" y="5104765"/>
              <a:ext cx="2743753" cy="915035"/>
            </a:xfrm>
            <a:prstGeom prst="round2Same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9" name="Rounded Rectangle 8"/>
            <p:cNvSpPr/>
            <p:nvPr/>
          </p:nvSpPr>
          <p:spPr bwMode="auto">
            <a:xfrm>
              <a:off x="5791369" y="5258435"/>
              <a:ext cx="1076542" cy="611886"/>
            </a:xfrm>
            <a:prstGeom prst="roundRect">
              <a:avLst/>
            </a:prstGeom>
            <a:solidFill>
              <a:srgbClr val="5C80A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t>Endowment</a:t>
              </a:r>
            </a:p>
          </p:txBody>
        </p:sp>
        <p:sp>
          <p:nvSpPr>
            <p:cNvPr id="10" name="Rounded Rectangle 9"/>
            <p:cNvSpPr/>
            <p:nvPr/>
          </p:nvSpPr>
          <p:spPr bwMode="auto">
            <a:xfrm>
              <a:off x="5105431" y="3276092"/>
              <a:ext cx="1143230" cy="613283"/>
            </a:xfrm>
            <a:prstGeom prst="roundRect">
              <a:avLst/>
            </a:prstGeom>
            <a:solidFill>
              <a:srgbClr val="5C80A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t>Operating and Working Capital</a:t>
              </a:r>
            </a:p>
          </p:txBody>
        </p:sp>
        <p:sp>
          <p:nvSpPr>
            <p:cNvPr id="11" name="Rounded Rectangle 10"/>
            <p:cNvSpPr/>
            <p:nvPr/>
          </p:nvSpPr>
          <p:spPr bwMode="auto">
            <a:xfrm>
              <a:off x="6477307" y="3276092"/>
              <a:ext cx="1074954" cy="613283"/>
            </a:xfrm>
            <a:prstGeom prst="roundRect">
              <a:avLst/>
            </a:prstGeom>
            <a:solidFill>
              <a:srgbClr val="5C80A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t>Operating Reserve</a:t>
              </a:r>
            </a:p>
          </p:txBody>
        </p:sp>
        <p:sp>
          <p:nvSpPr>
            <p:cNvPr id="12" name="TextBox 11"/>
            <p:cNvSpPr txBox="1"/>
            <p:nvPr/>
          </p:nvSpPr>
          <p:spPr bwMode="auto">
            <a:xfrm>
              <a:off x="4968878" y="2836037"/>
              <a:ext cx="2732638" cy="283591"/>
            </a:xfrm>
            <a:prstGeom prst="rect">
              <a:avLst/>
            </a:prstGeom>
            <a:noFill/>
          </p:spPr>
          <p:txBody>
            <a:bodyPr>
              <a:spAutoFit/>
            </a:bodyPr>
            <a:lstStyle/>
            <a:p>
              <a:pPr algn="ctr">
                <a:defRPr/>
              </a:pPr>
              <a:r>
                <a:rPr lang="en-US" sz="1500" b="1" dirty="0">
                  <a:solidFill>
                    <a:schemeClr val="tx2">
                      <a:lumMod val="50000"/>
                    </a:schemeClr>
                  </a:solidFill>
                  <a:latin typeface="+mj-lt"/>
                </a:rPr>
                <a:t>Elements of Capitalization</a:t>
              </a:r>
            </a:p>
          </p:txBody>
        </p:sp>
        <p:sp>
          <p:nvSpPr>
            <p:cNvPr id="13" name="Rectangle 12"/>
            <p:cNvSpPr/>
            <p:nvPr/>
          </p:nvSpPr>
          <p:spPr>
            <a:xfrm>
              <a:off x="4953000" y="4114292"/>
              <a:ext cx="2743753" cy="990473"/>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4" name="Rounded Rectangle 13"/>
            <p:cNvSpPr/>
            <p:nvPr/>
          </p:nvSpPr>
          <p:spPr bwMode="auto">
            <a:xfrm>
              <a:off x="5105431" y="4266565"/>
              <a:ext cx="1143230" cy="613283"/>
            </a:xfrm>
            <a:prstGeom prst="roundRect">
              <a:avLst/>
            </a:prstGeom>
            <a:solidFill>
              <a:srgbClr val="5C80A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t>Building Reserve</a:t>
              </a:r>
            </a:p>
          </p:txBody>
        </p:sp>
        <p:sp>
          <p:nvSpPr>
            <p:cNvPr id="15" name="Rounded Rectangle 14"/>
            <p:cNvSpPr/>
            <p:nvPr/>
          </p:nvSpPr>
          <p:spPr bwMode="auto">
            <a:xfrm>
              <a:off x="6477307" y="4266565"/>
              <a:ext cx="1143230" cy="613283"/>
            </a:xfrm>
            <a:prstGeom prst="roundRect">
              <a:avLst/>
            </a:prstGeom>
            <a:solidFill>
              <a:srgbClr val="5C80A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t>Risk Capital</a:t>
              </a:r>
            </a:p>
          </p:txBody>
        </p:sp>
      </p:grpSp>
      <p:sp>
        <p:nvSpPr>
          <p:cNvPr id="16" name="Rectangle 3"/>
          <p:cNvSpPr txBox="1">
            <a:spLocks noChangeArrowheads="1"/>
          </p:cNvSpPr>
          <p:nvPr/>
        </p:nvSpPr>
        <p:spPr bwMode="auto">
          <a:xfrm>
            <a:off x="5284788" y="2286000"/>
            <a:ext cx="3402012" cy="4191000"/>
          </a:xfrm>
          <a:prstGeom prst="rect">
            <a:avLst/>
          </a:prstGeom>
          <a:noFill/>
          <a:ln w="9525">
            <a:noFill/>
            <a:miter lim="800000"/>
            <a:headEnd/>
            <a:tailEnd/>
          </a:ln>
        </p:spPr>
        <p:txBody>
          <a:bodyPr/>
          <a:lstStyle/>
          <a:p>
            <a:pPr marL="285750" indent="-285750" eaLnBrk="1" hangingPunct="1">
              <a:lnSpc>
                <a:spcPct val="90000"/>
              </a:lnSpc>
              <a:spcBef>
                <a:spcPct val="20000"/>
              </a:spcBef>
              <a:buFont typeface="Arial" pitchFamily="34" charset="0"/>
              <a:buChar char="•"/>
              <a:defRPr/>
            </a:pPr>
            <a:r>
              <a:rPr lang="en-US" sz="1800" dirty="0">
                <a:solidFill>
                  <a:srgbClr val="454746"/>
                </a:solidFill>
              </a:rPr>
              <a:t>The capitalization strategy identifies the needs and sources, and prioritizes among them</a:t>
            </a:r>
          </a:p>
          <a:p>
            <a:pPr marL="285750" indent="-285750" eaLnBrk="1" hangingPunct="1">
              <a:lnSpc>
                <a:spcPct val="90000"/>
              </a:lnSpc>
              <a:spcBef>
                <a:spcPct val="20000"/>
              </a:spcBef>
              <a:buFont typeface="Arial" pitchFamily="34" charset="0"/>
              <a:buChar char="•"/>
              <a:defRPr/>
            </a:pPr>
            <a:r>
              <a:rPr lang="en-US" sz="1800" dirty="0">
                <a:solidFill>
                  <a:srgbClr val="454746"/>
                </a:solidFill>
              </a:rPr>
              <a:t>Generating reserves often implies surpluses.  Break-even budgets do not allow organizations to implement a real capitalization strategy </a:t>
            </a:r>
          </a:p>
          <a:p>
            <a:pPr marL="285750" indent="-285750" eaLnBrk="1" hangingPunct="1">
              <a:lnSpc>
                <a:spcPct val="90000"/>
              </a:lnSpc>
              <a:spcBef>
                <a:spcPct val="20000"/>
              </a:spcBef>
              <a:buFont typeface="Arial" pitchFamily="34" charset="0"/>
              <a:buChar char="•"/>
              <a:defRPr/>
            </a:pPr>
            <a:r>
              <a:rPr lang="en-US" sz="1800" dirty="0">
                <a:solidFill>
                  <a:srgbClr val="454746"/>
                </a:solidFill>
              </a:rPr>
              <a:t>Preserving the more capital-intensive funds is difficult without adequate operating funds</a:t>
            </a:r>
          </a:p>
          <a:p>
            <a:pPr marL="742950" lvl="1" indent="-285750" eaLnBrk="1" hangingPunct="1">
              <a:lnSpc>
                <a:spcPct val="90000"/>
              </a:lnSpc>
              <a:spcBef>
                <a:spcPct val="20000"/>
              </a:spcBef>
              <a:defRPr/>
            </a:pPr>
            <a:endParaRPr lang="en-US" sz="1800" dirty="0">
              <a:solidFill>
                <a:srgbClr val="454746"/>
              </a:solidFill>
            </a:endParaRPr>
          </a:p>
          <a:p>
            <a:pPr marL="285750" indent="-285750" eaLnBrk="1" hangingPunct="1">
              <a:lnSpc>
                <a:spcPct val="90000"/>
              </a:lnSpc>
              <a:spcBef>
                <a:spcPct val="20000"/>
              </a:spcBef>
              <a:buFont typeface="Arial" pitchFamily="34" charset="0"/>
              <a:buChar char="•"/>
              <a:defRPr/>
            </a:pPr>
            <a:endParaRPr lang="en-US" dirty="0">
              <a:solidFill>
                <a:srgbClr val="454746"/>
              </a:solidFill>
            </a:endParaRPr>
          </a:p>
          <a:p>
            <a:pPr marL="285750" indent="-285750" eaLnBrk="1" hangingPunct="1">
              <a:lnSpc>
                <a:spcPct val="90000"/>
              </a:lnSpc>
              <a:spcBef>
                <a:spcPct val="20000"/>
              </a:spcBef>
              <a:defRPr/>
            </a:pPr>
            <a:r>
              <a:rPr lang="en-US" dirty="0">
                <a:solidFill>
                  <a:srgbClr val="454746"/>
                </a:solidFill>
              </a:rPr>
              <a:t/>
            </a:r>
            <a:br>
              <a:rPr lang="en-US" dirty="0">
                <a:solidFill>
                  <a:srgbClr val="454746"/>
                </a:solidFill>
              </a:rPr>
            </a:br>
            <a:r>
              <a:rPr lang="en-US" sz="1800" dirty="0">
                <a:solidFill>
                  <a:srgbClr val="454746"/>
                </a:solidFill>
              </a:rPr>
              <a:t/>
            </a:r>
            <a:br>
              <a:rPr lang="en-US" sz="1800" dirty="0">
                <a:solidFill>
                  <a:srgbClr val="454746"/>
                </a:solidFill>
              </a:rPr>
            </a:br>
            <a:endParaRPr lang="en-US" sz="1800" dirty="0">
              <a:solidFill>
                <a:srgbClr val="454746"/>
              </a:solidFill>
            </a:endParaRPr>
          </a:p>
          <a:p>
            <a:pPr marL="342900" indent="-342900" eaLnBrk="1" hangingPunct="1">
              <a:lnSpc>
                <a:spcPct val="90000"/>
              </a:lnSpc>
              <a:spcBef>
                <a:spcPct val="20000"/>
              </a:spcBef>
              <a:buFontTx/>
              <a:buChar char="•"/>
              <a:defRPr/>
            </a:pPr>
            <a:endParaRPr lang="en-US" dirty="0">
              <a:solidFill>
                <a:srgbClr val="454746"/>
              </a:solidFill>
            </a:endParaRPr>
          </a:p>
          <a:p>
            <a:pPr marL="742950" lvl="1" indent="-285750" eaLnBrk="1" hangingPunct="1">
              <a:lnSpc>
                <a:spcPct val="90000"/>
              </a:lnSpc>
              <a:spcBef>
                <a:spcPct val="20000"/>
              </a:spcBef>
              <a:defRPr/>
            </a:pPr>
            <a:endParaRPr lang="en-US" sz="1800" dirty="0">
              <a:solidFill>
                <a:srgbClr val="454746"/>
              </a:solidFill>
            </a:endParaRPr>
          </a:p>
          <a:p>
            <a:pPr marL="742950" lvl="1" indent="-285750" eaLnBrk="1" hangingPunct="1">
              <a:lnSpc>
                <a:spcPct val="90000"/>
              </a:lnSpc>
              <a:spcBef>
                <a:spcPct val="20000"/>
              </a:spcBef>
              <a:buFontTx/>
              <a:buChar char="–"/>
              <a:defRPr/>
            </a:pPr>
            <a:endParaRPr lang="en-US" sz="1800" dirty="0">
              <a:solidFill>
                <a:srgbClr val="454746"/>
              </a:solidFill>
            </a:endParaRPr>
          </a:p>
        </p:txBody>
      </p:sp>
      <p:sp>
        <p:nvSpPr>
          <p:cNvPr id="18" name="Up Arrow 36"/>
          <p:cNvSpPr>
            <a:spLocks noChangeArrowheads="1"/>
          </p:cNvSpPr>
          <p:nvPr/>
        </p:nvSpPr>
        <p:spPr bwMode="auto">
          <a:xfrm rot="5400000">
            <a:off x="1157288" y="3879850"/>
            <a:ext cx="1130300" cy="1295400"/>
          </a:xfrm>
          <a:prstGeom prst="upArrow">
            <a:avLst>
              <a:gd name="adj1" fmla="val 50000"/>
              <a:gd name="adj2" fmla="val 50000"/>
            </a:avLst>
          </a:prstGeom>
          <a:solidFill>
            <a:srgbClr val="8CA6C2"/>
          </a:solidFill>
          <a:ln w="9525" algn="ctr">
            <a:noFill/>
            <a:round/>
            <a:headEnd/>
            <a:tailEnd/>
          </a:ln>
        </p:spPr>
        <p:txBody>
          <a:bodyPr vert="vert270" anchor="b"/>
          <a:lstStyle/>
          <a:p>
            <a:pPr>
              <a:defRPr/>
            </a:pPr>
            <a:endParaRPr lang="en-US" sz="1800" b="1" baseline="-25000" dirty="0"/>
          </a:p>
        </p:txBody>
      </p:sp>
      <p:sp>
        <p:nvSpPr>
          <p:cNvPr id="19" name="Up Arrow 36"/>
          <p:cNvSpPr>
            <a:spLocks noChangeArrowheads="1"/>
          </p:cNvSpPr>
          <p:nvPr/>
        </p:nvSpPr>
        <p:spPr bwMode="auto">
          <a:xfrm rot="5400000">
            <a:off x="1265238" y="4951413"/>
            <a:ext cx="914400" cy="1295400"/>
          </a:xfrm>
          <a:prstGeom prst="upArrow">
            <a:avLst>
              <a:gd name="adj1" fmla="val 50000"/>
              <a:gd name="adj2" fmla="val 50000"/>
            </a:avLst>
          </a:prstGeom>
          <a:solidFill>
            <a:srgbClr val="8CA6C2"/>
          </a:solidFill>
          <a:ln w="9525" algn="ctr">
            <a:noFill/>
            <a:round/>
            <a:headEnd/>
            <a:tailEnd/>
          </a:ln>
        </p:spPr>
        <p:txBody>
          <a:bodyPr vert="vert270"/>
          <a:lstStyle/>
          <a:p>
            <a:pPr>
              <a:defRPr/>
            </a:pPr>
            <a:endParaRPr lang="en-US" sz="1800" b="1" baseline="-25000" dirty="0"/>
          </a:p>
        </p:txBody>
      </p:sp>
      <p:sp>
        <p:nvSpPr>
          <p:cNvPr id="20" name="Up Arrow 36"/>
          <p:cNvSpPr>
            <a:spLocks noChangeArrowheads="1"/>
          </p:cNvSpPr>
          <p:nvPr/>
        </p:nvSpPr>
        <p:spPr bwMode="auto">
          <a:xfrm rot="5400000">
            <a:off x="1273176" y="2789237"/>
            <a:ext cx="914400" cy="1279525"/>
          </a:xfrm>
          <a:prstGeom prst="upArrow">
            <a:avLst>
              <a:gd name="adj1" fmla="val 50000"/>
              <a:gd name="adj2" fmla="val 50000"/>
            </a:avLst>
          </a:prstGeom>
          <a:solidFill>
            <a:srgbClr val="8CA6C2"/>
          </a:solidFill>
          <a:ln w="9525" algn="ctr">
            <a:noFill/>
            <a:round/>
            <a:headEnd/>
            <a:tailEnd/>
          </a:ln>
        </p:spPr>
        <p:txBody>
          <a:bodyPr vert="vert270"/>
          <a:lstStyle/>
          <a:p>
            <a:pPr>
              <a:defRPr/>
            </a:pPr>
            <a:endParaRPr lang="en-US" sz="1800" b="1" baseline="-25000" dirty="0"/>
          </a:p>
        </p:txBody>
      </p:sp>
      <p:sp>
        <p:nvSpPr>
          <p:cNvPr id="23" name="Rectangle 22"/>
          <p:cNvSpPr/>
          <p:nvPr/>
        </p:nvSpPr>
        <p:spPr>
          <a:xfrm rot="16200000">
            <a:off x="-454818" y="4279106"/>
            <a:ext cx="2636838" cy="479425"/>
          </a:xfrm>
          <a:prstGeom prst="rect">
            <a:avLst/>
          </a:prstGeom>
          <a:solidFill>
            <a:srgbClr val="8CA6C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Net Assets</a:t>
            </a:r>
          </a:p>
        </p:txBody>
      </p:sp>
      <p:sp>
        <p:nvSpPr>
          <p:cNvPr id="20492"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19</a:t>
            </a:r>
          </a:p>
        </p:txBody>
      </p:sp>
      <p:sp>
        <p:nvSpPr>
          <p:cNvPr id="20493" name="TextBox 21"/>
          <p:cNvSpPr txBox="1">
            <a:spLocks noChangeArrowheads="1"/>
          </p:cNvSpPr>
          <p:nvPr/>
        </p:nvSpPr>
        <p:spPr bwMode="auto">
          <a:xfrm>
            <a:off x="1060450" y="3200400"/>
            <a:ext cx="981075" cy="461963"/>
          </a:xfrm>
          <a:prstGeom prst="rect">
            <a:avLst/>
          </a:prstGeom>
          <a:noFill/>
          <a:ln w="9525">
            <a:noFill/>
            <a:miter lim="800000"/>
            <a:headEnd/>
            <a:tailEnd/>
          </a:ln>
        </p:spPr>
        <p:txBody>
          <a:bodyPr>
            <a:spAutoFit/>
          </a:bodyPr>
          <a:lstStyle/>
          <a:p>
            <a:r>
              <a:rPr lang="en-US" sz="1200" b="1"/>
              <a:t>Operating surplus</a:t>
            </a:r>
          </a:p>
        </p:txBody>
      </p:sp>
      <p:sp>
        <p:nvSpPr>
          <p:cNvPr id="20494" name="TextBox 23"/>
          <p:cNvSpPr txBox="1">
            <a:spLocks noChangeArrowheads="1"/>
          </p:cNvSpPr>
          <p:nvPr/>
        </p:nvSpPr>
        <p:spPr bwMode="auto">
          <a:xfrm>
            <a:off x="1060450" y="4210050"/>
            <a:ext cx="1239838" cy="646113"/>
          </a:xfrm>
          <a:prstGeom prst="rect">
            <a:avLst/>
          </a:prstGeom>
          <a:noFill/>
          <a:ln w="9525">
            <a:noFill/>
            <a:miter lim="800000"/>
            <a:headEnd/>
            <a:tailEnd/>
          </a:ln>
        </p:spPr>
        <p:txBody>
          <a:bodyPr>
            <a:spAutoFit/>
          </a:bodyPr>
          <a:lstStyle/>
          <a:p>
            <a:r>
              <a:rPr lang="en-US" sz="1200" b="1"/>
              <a:t>Surplus or non-operating fundraising</a:t>
            </a:r>
          </a:p>
        </p:txBody>
      </p:sp>
      <p:sp>
        <p:nvSpPr>
          <p:cNvPr id="20495" name="TextBox 24"/>
          <p:cNvSpPr txBox="1">
            <a:spLocks noChangeArrowheads="1"/>
          </p:cNvSpPr>
          <p:nvPr/>
        </p:nvSpPr>
        <p:spPr bwMode="auto">
          <a:xfrm>
            <a:off x="1060450" y="5368925"/>
            <a:ext cx="1239838" cy="461963"/>
          </a:xfrm>
          <a:prstGeom prst="rect">
            <a:avLst/>
          </a:prstGeom>
          <a:noFill/>
          <a:ln w="9525">
            <a:noFill/>
            <a:miter lim="800000"/>
            <a:headEnd/>
            <a:tailEnd/>
          </a:ln>
        </p:spPr>
        <p:txBody>
          <a:bodyPr>
            <a:spAutoFit/>
          </a:bodyPr>
          <a:lstStyle/>
          <a:p>
            <a:r>
              <a:rPr lang="en-US" sz="1200" b="1"/>
              <a:t>Non-operating fundraising</a:t>
            </a:r>
          </a:p>
        </p:txBody>
      </p:sp>
      <p:sp>
        <p:nvSpPr>
          <p:cNvPr id="20496" name="TextBox 25"/>
          <p:cNvSpPr txBox="1">
            <a:spLocks noChangeArrowheads="1"/>
          </p:cNvSpPr>
          <p:nvPr/>
        </p:nvSpPr>
        <p:spPr bwMode="auto">
          <a:xfrm>
            <a:off x="8166100" y="6070600"/>
            <a:ext cx="776288" cy="215900"/>
          </a:xfrm>
          <a:prstGeom prst="rect">
            <a:avLst/>
          </a:prstGeom>
          <a:noFill/>
          <a:ln w="9525">
            <a:noFill/>
            <a:miter lim="800000"/>
            <a:headEnd/>
            <a:tailEnd/>
          </a:ln>
        </p:spPr>
        <p:txBody>
          <a:bodyPr>
            <a:spAutoFit/>
          </a:bodyPr>
          <a:lstStyle/>
          <a:p>
            <a:r>
              <a:rPr lang="en-US" sz="800" i="1"/>
              <a:t>Source: TDC</a:t>
            </a: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smtClean="0"/>
              <a:t>Agenda</a:t>
            </a:r>
          </a:p>
        </p:txBody>
      </p:sp>
      <p:sp>
        <p:nvSpPr>
          <p:cNvPr id="3077" name="Rectangle 3"/>
          <p:cNvSpPr txBox="1">
            <a:spLocks noChangeArrowheads="1"/>
          </p:cNvSpPr>
          <p:nvPr/>
        </p:nvSpPr>
        <p:spPr bwMode="auto">
          <a:xfrm>
            <a:off x="685800" y="1828800"/>
            <a:ext cx="7772400" cy="4038600"/>
          </a:xfrm>
          <a:prstGeom prst="rect">
            <a:avLst/>
          </a:prstGeom>
          <a:noFill/>
          <a:ln w="9525">
            <a:noFill/>
            <a:miter lim="800000"/>
            <a:headEnd/>
            <a:tailEnd/>
          </a:ln>
        </p:spPr>
        <p:txBody>
          <a:bodyPr/>
          <a:lstStyle/>
          <a:p>
            <a:pPr marL="342900" indent="-342900" eaLnBrk="1" hangingPunct="1">
              <a:lnSpc>
                <a:spcPct val="90000"/>
              </a:lnSpc>
              <a:spcBef>
                <a:spcPct val="20000"/>
              </a:spcBef>
              <a:buFontTx/>
              <a:buChar char="•"/>
            </a:pPr>
            <a:r>
              <a:rPr lang="en-US" dirty="0">
                <a:solidFill>
                  <a:srgbClr val="454746"/>
                </a:solidFill>
              </a:rPr>
              <a:t>About The Kresge Foundation</a:t>
            </a:r>
          </a:p>
          <a:p>
            <a:pPr marL="342900" indent="-342900" eaLnBrk="1" hangingPunct="1">
              <a:lnSpc>
                <a:spcPct val="90000"/>
              </a:lnSpc>
              <a:spcBef>
                <a:spcPct val="20000"/>
              </a:spcBef>
              <a:buFontTx/>
              <a:buChar char="•"/>
            </a:pPr>
            <a:r>
              <a:rPr lang="en-US" dirty="0">
                <a:solidFill>
                  <a:srgbClr val="454746"/>
                </a:solidFill>
              </a:rPr>
              <a:t>Institutional Capitalization Goals</a:t>
            </a:r>
          </a:p>
          <a:p>
            <a:pPr marL="342900" indent="-342900" eaLnBrk="1" hangingPunct="1">
              <a:lnSpc>
                <a:spcPct val="90000"/>
              </a:lnSpc>
              <a:spcBef>
                <a:spcPct val="20000"/>
              </a:spcBef>
              <a:buFontTx/>
              <a:buChar char="•"/>
            </a:pPr>
            <a:r>
              <a:rPr lang="en-US" dirty="0">
                <a:solidFill>
                  <a:srgbClr val="454746"/>
                </a:solidFill>
              </a:rPr>
              <a:t>Capitalization</a:t>
            </a:r>
          </a:p>
          <a:p>
            <a:pPr marL="342900" indent="-342900" eaLnBrk="1" hangingPunct="1">
              <a:lnSpc>
                <a:spcPct val="90000"/>
              </a:lnSpc>
              <a:spcBef>
                <a:spcPct val="20000"/>
              </a:spcBef>
              <a:buFontTx/>
              <a:buChar char="•"/>
            </a:pPr>
            <a:r>
              <a:rPr lang="en-US" dirty="0">
                <a:solidFill>
                  <a:srgbClr val="454746"/>
                </a:solidFill>
              </a:rPr>
              <a:t>Preliminary </a:t>
            </a:r>
            <a:r>
              <a:rPr lang="en-US" dirty="0" smtClean="0">
                <a:solidFill>
                  <a:srgbClr val="454746"/>
                </a:solidFill>
              </a:rPr>
              <a:t>Application</a:t>
            </a:r>
            <a:r>
              <a:rPr lang="en-US" sz="1800" dirty="0">
                <a:solidFill>
                  <a:srgbClr val="454746"/>
                </a:solidFill>
              </a:rPr>
              <a:t/>
            </a:r>
            <a:br>
              <a:rPr lang="en-US" sz="1800" dirty="0">
                <a:solidFill>
                  <a:srgbClr val="454746"/>
                </a:solidFill>
              </a:rPr>
            </a:br>
            <a:endParaRPr lang="en-US" sz="1800" dirty="0">
              <a:solidFill>
                <a:srgbClr val="454746"/>
              </a:solidFill>
            </a:endParaRPr>
          </a:p>
          <a:p>
            <a:pPr marL="342900" indent="-342900" eaLnBrk="1" hangingPunct="1">
              <a:lnSpc>
                <a:spcPct val="90000"/>
              </a:lnSpc>
              <a:spcBef>
                <a:spcPct val="20000"/>
              </a:spcBef>
              <a:buFontTx/>
              <a:buChar char="•"/>
            </a:pPr>
            <a:endParaRPr lang="en-US" dirty="0">
              <a:solidFill>
                <a:srgbClr val="454746"/>
              </a:solidFill>
            </a:endParaRPr>
          </a:p>
          <a:p>
            <a:pPr marL="742950" lvl="1" indent="-285750" eaLnBrk="1" hangingPunct="1">
              <a:lnSpc>
                <a:spcPct val="90000"/>
              </a:lnSpc>
              <a:spcBef>
                <a:spcPct val="20000"/>
              </a:spcBef>
            </a:pPr>
            <a:endParaRPr lang="en-US" sz="1800" dirty="0">
              <a:solidFill>
                <a:srgbClr val="454746"/>
              </a:solidFill>
            </a:endParaRPr>
          </a:p>
          <a:p>
            <a:pPr marL="742950" lvl="1" indent="-285750" eaLnBrk="1" hangingPunct="1">
              <a:lnSpc>
                <a:spcPct val="90000"/>
              </a:lnSpc>
              <a:spcBef>
                <a:spcPct val="20000"/>
              </a:spcBef>
              <a:buFontTx/>
              <a:buChar char="–"/>
            </a:pPr>
            <a:endParaRPr lang="en-US" sz="1800" dirty="0">
              <a:solidFill>
                <a:srgbClr val="454746"/>
              </a:solidFill>
            </a:endParaRPr>
          </a:p>
        </p:txBody>
      </p:sp>
      <p:sp>
        <p:nvSpPr>
          <p:cNvPr id="3078"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2</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t>300000000000</a:t>
            </a:r>
          </a:p>
        </p:txBody>
      </p:sp>
      <p:sp>
        <p:nvSpPr>
          <p:cNvPr id="21509" name="Rectangle 4"/>
          <p:cNvSpPr>
            <a:spLocks noChangeArrowheads="1"/>
          </p:cNvSpPr>
          <p:nvPr/>
        </p:nvSpPr>
        <p:spPr bwMode="auto">
          <a:xfrm>
            <a:off x="228600" y="228600"/>
            <a:ext cx="8686800" cy="6019800"/>
          </a:xfrm>
          <a:prstGeom prst="rect">
            <a:avLst/>
          </a:prstGeom>
          <a:solidFill>
            <a:srgbClr val="5C81AA"/>
          </a:solidFill>
          <a:ln w="9525">
            <a:noFill/>
            <a:miter lim="800000"/>
            <a:headEnd/>
            <a:tailEnd/>
          </a:ln>
        </p:spPr>
        <p:txBody>
          <a:bodyPr wrap="none" anchor="ctr"/>
          <a:lstStyle/>
          <a:p>
            <a:endParaRPr lang="en-US" baseline="-25000"/>
          </a:p>
        </p:txBody>
      </p:sp>
      <p:sp>
        <p:nvSpPr>
          <p:cNvPr id="21510" name="Rectangle 2"/>
          <p:cNvSpPr txBox="1">
            <a:spLocks noChangeArrowheads="1"/>
          </p:cNvSpPr>
          <p:nvPr/>
        </p:nvSpPr>
        <p:spPr bwMode="auto">
          <a:xfrm>
            <a:off x="685800" y="2743200"/>
            <a:ext cx="7772400" cy="990600"/>
          </a:xfrm>
          <a:prstGeom prst="rect">
            <a:avLst/>
          </a:prstGeom>
          <a:noFill/>
          <a:ln w="9525">
            <a:noFill/>
            <a:miter lim="800000"/>
            <a:headEnd/>
            <a:tailEnd/>
          </a:ln>
        </p:spPr>
        <p:txBody>
          <a:bodyPr anchor="ctr"/>
          <a:lstStyle/>
          <a:p>
            <a:pPr eaLnBrk="1" hangingPunct="1"/>
            <a:r>
              <a:rPr lang="en-US" sz="3600" b="1">
                <a:solidFill>
                  <a:schemeClr val="bg1"/>
                </a:solidFill>
              </a:rPr>
              <a:t>Preliminary Application</a:t>
            </a:r>
          </a:p>
          <a:p>
            <a:pPr eaLnBrk="1" hangingPunct="1"/>
            <a:r>
              <a:rPr lang="en-US" b="1">
                <a:solidFill>
                  <a:schemeClr val="bg1"/>
                </a:solidFill>
              </a:rPr>
              <a:t>Facility Investments and Building Reserves</a:t>
            </a:r>
          </a:p>
        </p:txBody>
      </p:sp>
      <p:sp>
        <p:nvSpPr>
          <p:cNvPr id="21511"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20</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mtClean="0"/>
              <a:t>Getting Started</a:t>
            </a:r>
          </a:p>
        </p:txBody>
      </p:sp>
      <p:sp>
        <p:nvSpPr>
          <p:cNvPr id="5" name="Rectangle 3"/>
          <p:cNvSpPr txBox="1">
            <a:spLocks noChangeArrowheads="1"/>
          </p:cNvSpPr>
          <p:nvPr/>
        </p:nvSpPr>
        <p:spPr bwMode="auto">
          <a:xfrm>
            <a:off x="685800" y="1765006"/>
            <a:ext cx="7772400" cy="4102394"/>
          </a:xfrm>
          <a:prstGeom prst="rect">
            <a:avLst/>
          </a:prstGeom>
          <a:noFill/>
          <a:ln w="9525">
            <a:noFill/>
            <a:miter lim="800000"/>
            <a:headEnd/>
            <a:tailEnd/>
          </a:ln>
        </p:spPr>
        <p:txBody>
          <a:bodyPr/>
          <a:lstStyle/>
          <a:p>
            <a:pPr marL="342900" indent="-342900" eaLnBrk="1" hangingPunct="1">
              <a:lnSpc>
                <a:spcPct val="90000"/>
              </a:lnSpc>
              <a:spcBef>
                <a:spcPct val="20000"/>
              </a:spcBef>
              <a:buFontTx/>
              <a:buChar char="•"/>
              <a:defRPr/>
            </a:pPr>
            <a:r>
              <a:rPr lang="en-US" sz="2200" dirty="0">
                <a:solidFill>
                  <a:srgbClr val="454746"/>
                </a:solidFill>
              </a:rPr>
              <a:t>Read the supporting documents on the Kresge </a:t>
            </a:r>
            <a:r>
              <a:rPr lang="en-US" sz="2200" dirty="0" smtClean="0">
                <a:solidFill>
                  <a:srgbClr val="454746"/>
                </a:solidFill>
              </a:rPr>
              <a:t>Web </a:t>
            </a:r>
            <a:r>
              <a:rPr lang="en-US" sz="2200" dirty="0">
                <a:solidFill>
                  <a:srgbClr val="454746"/>
                </a:solidFill>
              </a:rPr>
              <a:t>site: </a:t>
            </a:r>
          </a:p>
          <a:p>
            <a:pPr marL="800100" lvl="1" indent="-342900" eaLnBrk="1" hangingPunct="1">
              <a:lnSpc>
                <a:spcPct val="90000"/>
              </a:lnSpc>
              <a:spcBef>
                <a:spcPct val="20000"/>
              </a:spcBef>
              <a:buFontTx/>
              <a:buChar char="•"/>
              <a:defRPr/>
            </a:pPr>
            <a:r>
              <a:rPr lang="en-US" sz="1600" dirty="0" smtClean="0">
                <a:solidFill>
                  <a:srgbClr val="454746"/>
                </a:solidFill>
                <a:hlinkClick r:id="rId4"/>
              </a:rPr>
              <a:t>Capitalization </a:t>
            </a:r>
            <a:r>
              <a:rPr lang="en-US" sz="1600" dirty="0">
                <a:solidFill>
                  <a:srgbClr val="454746"/>
                </a:solidFill>
                <a:hlinkClick r:id="rId4"/>
              </a:rPr>
              <a:t>Philosophy and Terms</a:t>
            </a:r>
            <a:endParaRPr lang="en-US" sz="1600" dirty="0">
              <a:solidFill>
                <a:srgbClr val="454746"/>
              </a:solidFill>
            </a:endParaRPr>
          </a:p>
          <a:p>
            <a:pPr marL="800100" lvl="1" indent="-342900" eaLnBrk="1" hangingPunct="1">
              <a:lnSpc>
                <a:spcPct val="90000"/>
              </a:lnSpc>
              <a:spcBef>
                <a:spcPct val="20000"/>
              </a:spcBef>
              <a:buFontTx/>
              <a:buChar char="•"/>
              <a:defRPr/>
            </a:pPr>
            <a:r>
              <a:rPr lang="en-US" sz="1600" dirty="0" smtClean="0">
                <a:solidFill>
                  <a:srgbClr val="454746"/>
                </a:solidFill>
                <a:hlinkClick r:id="rId5"/>
              </a:rPr>
              <a:t>Guide </a:t>
            </a:r>
            <a:r>
              <a:rPr lang="en-US" sz="1600" dirty="0">
                <a:solidFill>
                  <a:srgbClr val="454746"/>
                </a:solidFill>
                <a:hlinkClick r:id="rId5"/>
              </a:rPr>
              <a:t>to Strategic Planning</a:t>
            </a:r>
            <a:endParaRPr lang="en-US" sz="1600" dirty="0">
              <a:solidFill>
                <a:srgbClr val="454746"/>
              </a:solidFill>
            </a:endParaRPr>
          </a:p>
          <a:p>
            <a:pPr marL="800100" lvl="1" indent="-342900" eaLnBrk="1" hangingPunct="1">
              <a:lnSpc>
                <a:spcPct val="90000"/>
              </a:lnSpc>
              <a:spcBef>
                <a:spcPct val="20000"/>
              </a:spcBef>
              <a:buFontTx/>
              <a:buChar char="•"/>
              <a:defRPr/>
            </a:pPr>
            <a:r>
              <a:rPr lang="en-US" sz="1600" dirty="0">
                <a:solidFill>
                  <a:srgbClr val="454746"/>
                </a:solidFill>
                <a:hlinkClick r:id="rId6"/>
              </a:rPr>
              <a:t>Guide to Building Reserves</a:t>
            </a:r>
            <a:endParaRPr lang="en-US" sz="1600" dirty="0">
              <a:solidFill>
                <a:srgbClr val="454746"/>
              </a:solidFill>
            </a:endParaRPr>
          </a:p>
          <a:p>
            <a:pPr marL="800100" lvl="1" indent="-342900" eaLnBrk="1" hangingPunct="1">
              <a:lnSpc>
                <a:spcPct val="90000"/>
              </a:lnSpc>
              <a:spcBef>
                <a:spcPct val="20000"/>
              </a:spcBef>
              <a:buFontTx/>
              <a:buChar char="•"/>
              <a:defRPr/>
            </a:pPr>
            <a:r>
              <a:rPr lang="en-US" sz="1600" dirty="0" smtClean="0">
                <a:solidFill>
                  <a:srgbClr val="454746"/>
                </a:solidFill>
              </a:rPr>
              <a:t>Search the Kresge Foundation online </a:t>
            </a:r>
            <a:r>
              <a:rPr lang="en-US" sz="1600" dirty="0" smtClean="0">
                <a:solidFill>
                  <a:srgbClr val="454746"/>
                </a:solidFill>
                <a:hlinkClick r:id="rId7"/>
              </a:rPr>
              <a:t>library</a:t>
            </a:r>
            <a:r>
              <a:rPr lang="en-US" sz="1600" dirty="0" smtClean="0">
                <a:solidFill>
                  <a:srgbClr val="454746"/>
                </a:solidFill>
              </a:rPr>
              <a:t> for additional </a:t>
            </a:r>
            <a:br>
              <a:rPr lang="en-US" sz="1600" dirty="0" smtClean="0">
                <a:solidFill>
                  <a:srgbClr val="454746"/>
                </a:solidFill>
              </a:rPr>
            </a:br>
            <a:r>
              <a:rPr lang="en-US" sz="1600" dirty="0" smtClean="0">
                <a:solidFill>
                  <a:srgbClr val="454746"/>
                </a:solidFill>
              </a:rPr>
              <a:t>reference materials.</a:t>
            </a:r>
            <a:br>
              <a:rPr lang="en-US" sz="1600" dirty="0" smtClean="0">
                <a:solidFill>
                  <a:srgbClr val="454746"/>
                </a:solidFill>
              </a:rPr>
            </a:br>
            <a:endParaRPr lang="en-US" sz="1600" dirty="0">
              <a:solidFill>
                <a:srgbClr val="454746"/>
              </a:solidFill>
            </a:endParaRPr>
          </a:p>
          <a:p>
            <a:pPr marL="342900" indent="-342900" eaLnBrk="1" hangingPunct="1">
              <a:lnSpc>
                <a:spcPct val="90000"/>
              </a:lnSpc>
              <a:spcBef>
                <a:spcPct val="20000"/>
              </a:spcBef>
              <a:buFontTx/>
              <a:buChar char="•"/>
              <a:defRPr/>
            </a:pPr>
            <a:r>
              <a:rPr lang="en-US" sz="2200" dirty="0" smtClean="0">
                <a:solidFill>
                  <a:srgbClr val="454746"/>
                </a:solidFill>
              </a:rPr>
              <a:t>Capitalization </a:t>
            </a:r>
            <a:r>
              <a:rPr lang="en-US" sz="2200" dirty="0">
                <a:solidFill>
                  <a:srgbClr val="454746"/>
                </a:solidFill>
              </a:rPr>
              <a:t>is a new topic for many, and we believe that reviewing these materials in their entirety before applying will help applicants</a:t>
            </a:r>
          </a:p>
          <a:p>
            <a:pPr marL="342900" indent="-342900" eaLnBrk="1" hangingPunct="1">
              <a:lnSpc>
                <a:spcPct val="90000"/>
              </a:lnSpc>
              <a:spcBef>
                <a:spcPct val="20000"/>
              </a:spcBef>
              <a:defRPr/>
            </a:pPr>
            <a:r>
              <a:rPr lang="en-US" sz="1800" dirty="0">
                <a:solidFill>
                  <a:srgbClr val="454746"/>
                </a:solidFill>
              </a:rPr>
              <a:t/>
            </a:r>
            <a:br>
              <a:rPr lang="en-US" sz="1800" dirty="0">
                <a:solidFill>
                  <a:srgbClr val="454746"/>
                </a:solidFill>
              </a:rPr>
            </a:br>
            <a:endParaRPr lang="en-US" sz="1800" dirty="0">
              <a:solidFill>
                <a:srgbClr val="454746"/>
              </a:solidFill>
            </a:endParaRPr>
          </a:p>
          <a:p>
            <a:pPr marL="342900" indent="-342900" eaLnBrk="1" hangingPunct="1">
              <a:lnSpc>
                <a:spcPct val="90000"/>
              </a:lnSpc>
              <a:spcBef>
                <a:spcPct val="20000"/>
              </a:spcBef>
              <a:buFontTx/>
              <a:buChar char="•"/>
              <a:defRPr/>
            </a:pPr>
            <a:endParaRPr lang="en-US" dirty="0">
              <a:solidFill>
                <a:srgbClr val="454746"/>
              </a:solidFill>
            </a:endParaRPr>
          </a:p>
          <a:p>
            <a:pPr marL="742950" lvl="1" indent="-285750" eaLnBrk="1" hangingPunct="1">
              <a:lnSpc>
                <a:spcPct val="90000"/>
              </a:lnSpc>
              <a:spcBef>
                <a:spcPct val="20000"/>
              </a:spcBef>
              <a:defRPr/>
            </a:pPr>
            <a:endParaRPr lang="en-US" sz="1800" dirty="0">
              <a:solidFill>
                <a:srgbClr val="454746"/>
              </a:solidFill>
            </a:endParaRPr>
          </a:p>
          <a:p>
            <a:pPr marL="742950" lvl="1" indent="-285750" eaLnBrk="1" hangingPunct="1">
              <a:lnSpc>
                <a:spcPct val="90000"/>
              </a:lnSpc>
              <a:spcBef>
                <a:spcPct val="20000"/>
              </a:spcBef>
              <a:buFontTx/>
              <a:buChar char="–"/>
              <a:defRPr/>
            </a:pPr>
            <a:endParaRPr lang="en-US" sz="1800" dirty="0">
              <a:solidFill>
                <a:srgbClr val="454746"/>
              </a:solidFill>
            </a:endParaRPr>
          </a:p>
        </p:txBody>
      </p:sp>
      <p:sp>
        <p:nvSpPr>
          <p:cNvPr id="22534"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21</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1000"/>
                                        <p:tgtEl>
                                          <p:spTgt spid="5">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1000"/>
                                        <p:tgtEl>
                                          <p:spTgt spid="5">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1000"/>
                                        <p:tgtEl>
                                          <p:spTgt spid="5">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fade">
                                      <p:cBhvr>
                                        <p:cTn id="19" dur="1000"/>
                                        <p:tgtEl>
                                          <p:spTgt spid="5">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fade">
                                      <p:cBhvr>
                                        <p:cTn id="24" dur="1000"/>
                                        <p:tgtEl>
                                          <p:spTgt spid="5">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animEffect transition="in" filter="fade">
                                      <p:cBhvr>
                                        <p:cTn id="29" dur="1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t>Eligibility</a:t>
            </a:r>
          </a:p>
        </p:txBody>
      </p:sp>
      <p:sp>
        <p:nvSpPr>
          <p:cNvPr id="5" name="Rectangle 3"/>
          <p:cNvSpPr txBox="1">
            <a:spLocks noChangeArrowheads="1"/>
          </p:cNvSpPr>
          <p:nvPr/>
        </p:nvSpPr>
        <p:spPr bwMode="auto">
          <a:xfrm>
            <a:off x="685800" y="1690576"/>
            <a:ext cx="7772400" cy="4176823"/>
          </a:xfrm>
          <a:prstGeom prst="rect">
            <a:avLst/>
          </a:prstGeom>
          <a:noFill/>
          <a:ln w="9525">
            <a:noFill/>
            <a:miter lim="800000"/>
            <a:headEnd/>
            <a:tailEnd/>
          </a:ln>
        </p:spPr>
        <p:txBody>
          <a:bodyPr/>
          <a:lstStyle/>
          <a:p>
            <a:pPr marL="342900" indent="-342900" eaLnBrk="1" hangingPunct="1">
              <a:lnSpc>
                <a:spcPct val="90000"/>
              </a:lnSpc>
              <a:spcBef>
                <a:spcPct val="20000"/>
              </a:spcBef>
              <a:buFontTx/>
              <a:buChar char="•"/>
            </a:pPr>
            <a:r>
              <a:rPr lang="en-US" sz="2200" dirty="0"/>
              <a:t>Who is eligible?</a:t>
            </a:r>
          </a:p>
          <a:p>
            <a:pPr marL="800100" lvl="1" indent="-342900" eaLnBrk="1" hangingPunct="1">
              <a:lnSpc>
                <a:spcPct val="90000"/>
              </a:lnSpc>
              <a:spcBef>
                <a:spcPct val="20000"/>
              </a:spcBef>
              <a:buFontTx/>
              <a:buChar char="•"/>
            </a:pPr>
            <a:r>
              <a:rPr lang="en-US" sz="1600" dirty="0"/>
              <a:t>Organizations with arts and culture as the primary purpose of their mission  </a:t>
            </a:r>
          </a:p>
          <a:p>
            <a:pPr marL="800100" lvl="1" indent="-342900" eaLnBrk="1" hangingPunct="1">
              <a:lnSpc>
                <a:spcPct val="90000"/>
              </a:lnSpc>
              <a:spcBef>
                <a:spcPct val="20000"/>
              </a:spcBef>
              <a:buFontTx/>
              <a:buChar char="•"/>
            </a:pPr>
            <a:r>
              <a:rPr lang="en-US" sz="1600" dirty="0"/>
              <a:t>US-based organizations</a:t>
            </a:r>
          </a:p>
          <a:p>
            <a:pPr marL="800100" lvl="1" indent="-342900" eaLnBrk="1" hangingPunct="1">
              <a:lnSpc>
                <a:spcPct val="90000"/>
              </a:lnSpc>
              <a:spcBef>
                <a:spcPct val="20000"/>
              </a:spcBef>
              <a:buFontTx/>
              <a:buChar char="•"/>
            </a:pPr>
            <a:r>
              <a:rPr lang="en-US" sz="1600" dirty="0"/>
              <a:t>501(c)3 organizations not classified as a private foundation</a:t>
            </a:r>
          </a:p>
          <a:p>
            <a:pPr marL="800100" lvl="1" indent="-342900" eaLnBrk="1" hangingPunct="1">
              <a:lnSpc>
                <a:spcPct val="90000"/>
              </a:lnSpc>
              <a:spcBef>
                <a:spcPct val="20000"/>
              </a:spcBef>
              <a:buFontTx/>
              <a:buChar char="•"/>
            </a:pPr>
            <a:r>
              <a:rPr lang="en-US" sz="1600" dirty="0"/>
              <a:t>Organizations with facilities that are government-owned, but operated by separate 501(c)3 organizations</a:t>
            </a:r>
          </a:p>
          <a:p>
            <a:pPr marL="800100" lvl="1" indent="-342900" eaLnBrk="1" hangingPunct="1">
              <a:lnSpc>
                <a:spcPct val="90000"/>
              </a:lnSpc>
              <a:spcBef>
                <a:spcPct val="20000"/>
              </a:spcBef>
              <a:buFontTx/>
              <a:buChar char="•"/>
            </a:pPr>
            <a:r>
              <a:rPr lang="en-US" sz="1600" dirty="0"/>
              <a:t>Organizations with audited financial statements</a:t>
            </a:r>
          </a:p>
          <a:p>
            <a:pPr marL="342900" indent="-342900" eaLnBrk="1" hangingPunct="1">
              <a:lnSpc>
                <a:spcPct val="90000"/>
              </a:lnSpc>
              <a:spcBef>
                <a:spcPct val="20000"/>
              </a:spcBef>
              <a:buFontTx/>
              <a:buChar char="•"/>
            </a:pPr>
            <a:r>
              <a:rPr lang="en-US" sz="2200" dirty="0"/>
              <a:t>Who is not eligible</a:t>
            </a:r>
            <a:r>
              <a:rPr lang="en-US" sz="2200" dirty="0" smtClean="0"/>
              <a:t>?</a:t>
            </a:r>
          </a:p>
          <a:p>
            <a:pPr marL="800100" lvl="1" indent="-342900" eaLnBrk="1" hangingPunct="1">
              <a:lnSpc>
                <a:spcPct val="90000"/>
              </a:lnSpc>
              <a:spcBef>
                <a:spcPct val="20000"/>
              </a:spcBef>
              <a:buFontTx/>
              <a:buChar char="•"/>
            </a:pPr>
            <a:r>
              <a:rPr lang="en-US" sz="1600" dirty="0" smtClean="0"/>
              <a:t>Organizations with an active grant from Kresge</a:t>
            </a:r>
            <a:endParaRPr lang="en-US" sz="1600" dirty="0"/>
          </a:p>
          <a:p>
            <a:pPr marL="800100" lvl="1" indent="-342900" eaLnBrk="1" hangingPunct="1">
              <a:lnSpc>
                <a:spcPct val="90000"/>
              </a:lnSpc>
              <a:spcBef>
                <a:spcPct val="20000"/>
              </a:spcBef>
              <a:buFontTx/>
              <a:buChar char="•"/>
            </a:pPr>
            <a:r>
              <a:rPr lang="en-US" sz="1600" dirty="0"/>
              <a:t>Art-focused subsidiaries of larger parent organizations such as universities or human services agencies</a:t>
            </a:r>
          </a:p>
          <a:p>
            <a:pPr marL="800100" lvl="1" indent="-342900" eaLnBrk="1" hangingPunct="1">
              <a:lnSpc>
                <a:spcPct val="90000"/>
              </a:lnSpc>
              <a:spcBef>
                <a:spcPct val="20000"/>
              </a:spcBef>
              <a:buFontTx/>
              <a:buChar char="•"/>
            </a:pPr>
            <a:r>
              <a:rPr lang="en-US" sz="1600" dirty="0"/>
              <a:t>Start-up organizations (less than two years of operational history)</a:t>
            </a:r>
          </a:p>
          <a:p>
            <a:pPr marL="800100" lvl="1" indent="-342900" eaLnBrk="1" hangingPunct="1">
              <a:lnSpc>
                <a:spcPct val="90000"/>
              </a:lnSpc>
              <a:spcBef>
                <a:spcPct val="20000"/>
              </a:spcBef>
              <a:buFontTx/>
              <a:buChar char="•"/>
            </a:pPr>
            <a:r>
              <a:rPr lang="en-US" sz="1600" dirty="0"/>
              <a:t>Government-owned </a:t>
            </a:r>
            <a:r>
              <a:rPr lang="en-US" sz="1600" i="1" dirty="0"/>
              <a:t>and</a:t>
            </a:r>
            <a:r>
              <a:rPr lang="en-US" sz="1600" dirty="0"/>
              <a:t> operated entities</a:t>
            </a:r>
          </a:p>
          <a:p>
            <a:pPr marL="800100" lvl="1" indent="-342900" eaLnBrk="1" hangingPunct="1">
              <a:lnSpc>
                <a:spcPct val="90000"/>
              </a:lnSpc>
              <a:spcBef>
                <a:spcPct val="20000"/>
              </a:spcBef>
              <a:buFontTx/>
              <a:buChar char="•"/>
            </a:pPr>
            <a:r>
              <a:rPr lang="en-US" sz="1600" dirty="0"/>
              <a:t>Organizations with compilations or reviews, or financial statements prepared on a cash or modified cash basis </a:t>
            </a:r>
          </a:p>
        </p:txBody>
      </p:sp>
      <p:sp>
        <p:nvSpPr>
          <p:cNvPr id="23558"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22</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1000"/>
                                        <p:tgtEl>
                                          <p:spTgt spid="5">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1000"/>
                                        <p:tgtEl>
                                          <p:spTgt spid="5">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1000"/>
                                        <p:tgtEl>
                                          <p:spTgt spid="5">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fade">
                                      <p:cBhvr>
                                        <p:cTn id="19" dur="1000"/>
                                        <p:tgtEl>
                                          <p:spTgt spid="5">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fade">
                                      <p:cBhvr>
                                        <p:cTn id="22" dur="1000"/>
                                        <p:tgtEl>
                                          <p:spTgt spid="5">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fade">
                                      <p:cBhvr>
                                        <p:cTn id="27" dur="1000"/>
                                        <p:tgtEl>
                                          <p:spTgt spid="5">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5">
                                            <p:txEl>
                                              <p:pRg st="7" end="7"/>
                                            </p:txEl>
                                          </p:spTgt>
                                        </p:tgtEl>
                                        <p:attrNameLst>
                                          <p:attrName>style.visibility</p:attrName>
                                        </p:attrNameLst>
                                      </p:cBhvr>
                                      <p:to>
                                        <p:strVal val="visible"/>
                                      </p:to>
                                    </p:set>
                                    <p:animEffect transition="in" filter="fade">
                                      <p:cBhvr>
                                        <p:cTn id="30" dur="1000"/>
                                        <p:tgtEl>
                                          <p:spTgt spid="5">
                                            <p:txEl>
                                              <p:pRg st="7" end="7"/>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5">
                                            <p:txEl>
                                              <p:pRg st="8" end="8"/>
                                            </p:txEl>
                                          </p:spTgt>
                                        </p:tgtEl>
                                        <p:attrNameLst>
                                          <p:attrName>style.visibility</p:attrName>
                                        </p:attrNameLst>
                                      </p:cBhvr>
                                      <p:to>
                                        <p:strVal val="visible"/>
                                      </p:to>
                                    </p:set>
                                    <p:animEffect transition="in" filter="fade">
                                      <p:cBhvr>
                                        <p:cTn id="33" dur="1000"/>
                                        <p:tgtEl>
                                          <p:spTgt spid="5">
                                            <p:txEl>
                                              <p:pRg st="8" end="8"/>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5">
                                            <p:txEl>
                                              <p:pRg st="9" end="9"/>
                                            </p:txEl>
                                          </p:spTgt>
                                        </p:tgtEl>
                                        <p:attrNameLst>
                                          <p:attrName>style.visibility</p:attrName>
                                        </p:attrNameLst>
                                      </p:cBhvr>
                                      <p:to>
                                        <p:strVal val="visible"/>
                                      </p:to>
                                    </p:set>
                                    <p:animEffect transition="in" filter="fade">
                                      <p:cBhvr>
                                        <p:cTn id="36" dur="1000"/>
                                        <p:tgtEl>
                                          <p:spTgt spid="5">
                                            <p:txEl>
                                              <p:pRg st="9" end="9"/>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5">
                                            <p:txEl>
                                              <p:pRg st="10" end="10"/>
                                            </p:txEl>
                                          </p:spTgt>
                                        </p:tgtEl>
                                        <p:attrNameLst>
                                          <p:attrName>style.visibility</p:attrName>
                                        </p:attrNameLst>
                                      </p:cBhvr>
                                      <p:to>
                                        <p:strVal val="visible"/>
                                      </p:to>
                                    </p:set>
                                    <p:animEffect transition="in" filter="fade">
                                      <p:cBhvr>
                                        <p:cTn id="39" dur="1000"/>
                                        <p:tgtEl>
                                          <p:spTgt spid="5">
                                            <p:txEl>
                                              <p:pRg st="10" end="10"/>
                                            </p:tx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5">
                                            <p:txEl>
                                              <p:pRg st="11" end="11"/>
                                            </p:txEl>
                                          </p:spTgt>
                                        </p:tgtEl>
                                        <p:attrNameLst>
                                          <p:attrName>style.visibility</p:attrName>
                                        </p:attrNameLst>
                                      </p:cBhvr>
                                      <p:to>
                                        <p:strVal val="visible"/>
                                      </p:to>
                                    </p:set>
                                    <p:animEffect transition="in" filter="fade">
                                      <p:cBhvr>
                                        <p:cTn id="42" dur="1000"/>
                                        <p:tgtEl>
                                          <p:spTgt spid="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What We Support</a:t>
            </a:r>
          </a:p>
        </p:txBody>
      </p:sp>
      <p:sp>
        <p:nvSpPr>
          <p:cNvPr id="5" name="Rectangle 3"/>
          <p:cNvSpPr txBox="1">
            <a:spLocks noChangeArrowheads="1"/>
          </p:cNvSpPr>
          <p:nvPr/>
        </p:nvSpPr>
        <p:spPr bwMode="auto">
          <a:xfrm>
            <a:off x="685800" y="1743740"/>
            <a:ext cx="7772400" cy="4123660"/>
          </a:xfrm>
          <a:prstGeom prst="rect">
            <a:avLst/>
          </a:prstGeom>
          <a:noFill/>
          <a:ln w="9525">
            <a:noFill/>
            <a:miter lim="800000"/>
            <a:headEnd/>
            <a:tailEnd/>
          </a:ln>
        </p:spPr>
        <p:txBody>
          <a:bodyPr/>
          <a:lstStyle/>
          <a:p>
            <a:pPr marL="342900" indent="-342900" eaLnBrk="1" hangingPunct="1">
              <a:lnSpc>
                <a:spcPct val="90000"/>
              </a:lnSpc>
              <a:spcBef>
                <a:spcPct val="20000"/>
              </a:spcBef>
              <a:buFontTx/>
              <a:buChar char="•"/>
            </a:pPr>
            <a:r>
              <a:rPr lang="en-US" sz="2200" dirty="0"/>
              <a:t>Organizations may apply for two types of </a:t>
            </a:r>
            <a:r>
              <a:rPr lang="en-US" sz="2200" dirty="0" smtClean="0"/>
              <a:t>grants:</a:t>
            </a:r>
            <a:endParaRPr lang="en-US" sz="2200" dirty="0"/>
          </a:p>
          <a:p>
            <a:pPr marL="800100" lvl="1" indent="-342900" eaLnBrk="1" hangingPunct="1">
              <a:lnSpc>
                <a:spcPct val="90000"/>
              </a:lnSpc>
              <a:spcBef>
                <a:spcPct val="20000"/>
              </a:spcBef>
              <a:buFontTx/>
              <a:buChar char="•"/>
            </a:pPr>
            <a:r>
              <a:rPr lang="en-US" sz="1600" dirty="0"/>
              <a:t>Facility Investments </a:t>
            </a:r>
            <a:r>
              <a:rPr lang="en-US" sz="1600" u="sng" dirty="0"/>
              <a:t>and</a:t>
            </a:r>
            <a:r>
              <a:rPr lang="en-US" sz="1600" dirty="0"/>
              <a:t> Building Reserves</a:t>
            </a:r>
          </a:p>
          <a:p>
            <a:pPr marL="800100" lvl="1" indent="-342900" eaLnBrk="1" hangingPunct="1">
              <a:lnSpc>
                <a:spcPct val="90000"/>
              </a:lnSpc>
              <a:spcBef>
                <a:spcPct val="20000"/>
              </a:spcBef>
              <a:spcAft>
                <a:spcPts val="600"/>
              </a:spcAft>
              <a:buFontTx/>
              <a:buChar char="•"/>
            </a:pPr>
            <a:r>
              <a:rPr lang="en-US" sz="1600" dirty="0"/>
              <a:t>Building Reserves</a:t>
            </a:r>
          </a:p>
          <a:p>
            <a:pPr marL="342900" indent="-342900" eaLnBrk="1" hangingPunct="1">
              <a:lnSpc>
                <a:spcPct val="90000"/>
              </a:lnSpc>
              <a:spcBef>
                <a:spcPct val="20000"/>
              </a:spcBef>
              <a:spcAft>
                <a:spcPts val="600"/>
              </a:spcAft>
              <a:buFontTx/>
              <a:buChar char="•"/>
            </a:pPr>
            <a:r>
              <a:rPr lang="en-US" sz="2200" dirty="0"/>
              <a:t>If seeking a facility investment, renovation and repair projects will be prioritized over new </a:t>
            </a:r>
            <a:r>
              <a:rPr lang="en-US" sz="2200" dirty="0" smtClean="0"/>
              <a:t>construction.</a:t>
            </a:r>
          </a:p>
          <a:p>
            <a:pPr marL="342900" indent="-342900" eaLnBrk="1" hangingPunct="1">
              <a:lnSpc>
                <a:spcPct val="90000"/>
              </a:lnSpc>
              <a:spcBef>
                <a:spcPct val="20000"/>
              </a:spcBef>
              <a:spcAft>
                <a:spcPts val="600"/>
              </a:spcAft>
              <a:buFontTx/>
              <a:buChar char="•"/>
            </a:pPr>
            <a:r>
              <a:rPr lang="en-US" sz="2200" dirty="0" smtClean="0"/>
              <a:t>We do not fund reserves solely for equipment.</a:t>
            </a:r>
            <a:endParaRPr lang="en-US" sz="2200" dirty="0"/>
          </a:p>
          <a:p>
            <a:pPr marL="342900" indent="-342900" eaLnBrk="1" hangingPunct="1">
              <a:lnSpc>
                <a:spcPct val="90000"/>
              </a:lnSpc>
              <a:spcBef>
                <a:spcPct val="20000"/>
              </a:spcBef>
              <a:spcAft>
                <a:spcPts val="600"/>
              </a:spcAft>
              <a:buFontTx/>
              <a:buChar char="•"/>
            </a:pPr>
            <a:r>
              <a:rPr lang="en-US" sz="2200" dirty="0"/>
              <a:t>Grant amount will be dependent on the type of project and the size, scope and business model of the organization.  However, grants will not exceed $1 million and/or a period of three </a:t>
            </a:r>
            <a:r>
              <a:rPr lang="en-US" sz="2200" dirty="0" smtClean="0"/>
              <a:t>years.</a:t>
            </a:r>
            <a:endParaRPr lang="en-US" sz="2200" dirty="0"/>
          </a:p>
          <a:p>
            <a:pPr marL="342900" indent="-342900" eaLnBrk="1" hangingPunct="1">
              <a:lnSpc>
                <a:spcPct val="90000"/>
              </a:lnSpc>
              <a:spcBef>
                <a:spcPct val="20000"/>
              </a:spcBef>
              <a:buFontTx/>
              <a:buChar char="•"/>
            </a:pPr>
            <a:r>
              <a:rPr lang="en-US" sz="2200" dirty="0"/>
              <a:t>Some grants may be awarded on a matching or challenge </a:t>
            </a:r>
            <a:r>
              <a:rPr lang="en-US" sz="2200" dirty="0" smtClean="0"/>
              <a:t>basis.</a:t>
            </a:r>
            <a:endParaRPr lang="en-US" sz="2200" dirty="0"/>
          </a:p>
          <a:p>
            <a:pPr marL="342900" indent="-342900" eaLnBrk="1" hangingPunct="1">
              <a:lnSpc>
                <a:spcPct val="90000"/>
              </a:lnSpc>
              <a:spcBef>
                <a:spcPct val="20000"/>
              </a:spcBef>
            </a:pPr>
            <a:endParaRPr lang="en-US" sz="1600" dirty="0"/>
          </a:p>
        </p:txBody>
      </p:sp>
      <p:sp>
        <p:nvSpPr>
          <p:cNvPr id="24582"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23</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1000"/>
                                        <p:tgtEl>
                                          <p:spTgt spid="5">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1000"/>
                                        <p:tgtEl>
                                          <p:spTgt spid="5">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1000"/>
                                        <p:tgtEl>
                                          <p:spTgt spid="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fade">
                                      <p:cBhvr>
                                        <p:cTn id="21" dur="1000"/>
                                        <p:tgtEl>
                                          <p:spTgt spid="5">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5">
                                            <p:txEl>
                                              <p:pRg st="5" end="5"/>
                                            </p:txEl>
                                          </p:spTgt>
                                        </p:tgtEl>
                                        <p:attrNameLst>
                                          <p:attrName>style.visibility</p:attrName>
                                        </p:attrNameLst>
                                      </p:cBhvr>
                                      <p:to>
                                        <p:strVal val="visible"/>
                                      </p:to>
                                    </p:set>
                                    <p:animEffect transition="in" filter="fade">
                                      <p:cBhvr>
                                        <p:cTn id="26" dur="1000"/>
                                        <p:tgtEl>
                                          <p:spTgt spid="5">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Effect transition="in" filter="fade">
                                      <p:cBhvr>
                                        <p:cTn id="31" dur="1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smtClean="0"/>
              <a:t>A Highly Competitive Process</a:t>
            </a:r>
          </a:p>
        </p:txBody>
      </p:sp>
      <p:sp>
        <p:nvSpPr>
          <p:cNvPr id="5" name="Rectangle 3"/>
          <p:cNvSpPr txBox="1">
            <a:spLocks noChangeArrowheads="1"/>
          </p:cNvSpPr>
          <p:nvPr/>
        </p:nvSpPr>
        <p:spPr bwMode="auto">
          <a:xfrm>
            <a:off x="685800" y="1765005"/>
            <a:ext cx="7772400" cy="4102395"/>
          </a:xfrm>
          <a:prstGeom prst="rect">
            <a:avLst/>
          </a:prstGeom>
          <a:noFill/>
          <a:ln w="9525">
            <a:noFill/>
            <a:miter lim="800000"/>
            <a:headEnd/>
            <a:tailEnd/>
          </a:ln>
        </p:spPr>
        <p:txBody>
          <a:bodyPr/>
          <a:lstStyle/>
          <a:p>
            <a:pPr marL="342900" indent="-342900" eaLnBrk="1" hangingPunct="1">
              <a:spcBef>
                <a:spcPts val="0"/>
              </a:spcBef>
              <a:spcAft>
                <a:spcPts val="600"/>
              </a:spcAft>
              <a:buFontTx/>
              <a:buChar char="•"/>
            </a:pPr>
            <a:r>
              <a:rPr lang="en-US" sz="2200" b="1" dirty="0" smtClean="0">
                <a:solidFill>
                  <a:srgbClr val="454746"/>
                </a:solidFill>
              </a:rPr>
              <a:t>Spring 2010</a:t>
            </a:r>
            <a:r>
              <a:rPr lang="en-US" sz="2200" dirty="0" smtClean="0">
                <a:solidFill>
                  <a:srgbClr val="454746"/>
                </a:solidFill>
              </a:rPr>
              <a:t>: </a:t>
            </a:r>
            <a:r>
              <a:rPr lang="en-US" sz="2200" dirty="0">
                <a:solidFill>
                  <a:srgbClr val="454746"/>
                </a:solidFill>
              </a:rPr>
              <a:t>141 preliminary applications; 21 </a:t>
            </a:r>
            <a:r>
              <a:rPr lang="en-US" sz="2200" dirty="0" smtClean="0">
                <a:solidFill>
                  <a:srgbClr val="454746"/>
                </a:solidFill>
              </a:rPr>
              <a:t>invited full proposals; nine Facility Investments and Building Reserves grants</a:t>
            </a:r>
          </a:p>
          <a:p>
            <a:pPr marL="342900" indent="-342900" eaLnBrk="1" hangingPunct="1">
              <a:spcBef>
                <a:spcPts val="0"/>
              </a:spcBef>
              <a:spcAft>
                <a:spcPts val="600"/>
              </a:spcAft>
              <a:buFontTx/>
              <a:buChar char="•"/>
            </a:pPr>
            <a:endParaRPr lang="en-US" sz="2200" dirty="0" smtClean="0">
              <a:solidFill>
                <a:srgbClr val="454746"/>
              </a:solidFill>
            </a:endParaRPr>
          </a:p>
          <a:p>
            <a:pPr marL="342900" indent="-342900" eaLnBrk="1" hangingPunct="1">
              <a:spcBef>
                <a:spcPts val="0"/>
              </a:spcBef>
              <a:buFontTx/>
              <a:buChar char="•"/>
            </a:pPr>
            <a:r>
              <a:rPr lang="en-US" sz="2200" b="1" dirty="0" smtClean="0">
                <a:solidFill>
                  <a:srgbClr val="454746"/>
                </a:solidFill>
              </a:rPr>
              <a:t>Fall 2010</a:t>
            </a:r>
            <a:r>
              <a:rPr lang="en-US" sz="2200" dirty="0" smtClean="0">
                <a:solidFill>
                  <a:srgbClr val="454746"/>
                </a:solidFill>
              </a:rPr>
              <a:t>: 134 preliminary applications; 10 invited full proposals; five Facility Investments and Building Reserves grants </a:t>
            </a:r>
          </a:p>
          <a:p>
            <a:pPr marL="342900" indent="-342900" eaLnBrk="1" hangingPunct="1">
              <a:spcBef>
                <a:spcPts val="0"/>
              </a:spcBef>
              <a:buFontTx/>
              <a:buChar char="•"/>
            </a:pPr>
            <a:endParaRPr lang="en-US" sz="2200" dirty="0" smtClean="0">
              <a:solidFill>
                <a:srgbClr val="454746"/>
              </a:solidFill>
            </a:endParaRPr>
          </a:p>
          <a:p>
            <a:pPr marL="342900" indent="-342900" eaLnBrk="1" hangingPunct="1">
              <a:spcBef>
                <a:spcPts val="0"/>
              </a:spcBef>
              <a:buFontTx/>
              <a:buChar char="•"/>
            </a:pPr>
            <a:r>
              <a:rPr lang="en-US" sz="2200" b="1" dirty="0" smtClean="0">
                <a:solidFill>
                  <a:srgbClr val="454746"/>
                </a:solidFill>
              </a:rPr>
              <a:t>Spring 2011: </a:t>
            </a:r>
            <a:r>
              <a:rPr lang="en-US" sz="2200" dirty="0" smtClean="0">
                <a:solidFill>
                  <a:srgbClr val="454746"/>
                </a:solidFill>
              </a:rPr>
              <a:t>152 preliminary applications; 22 invited full proposals; nine Facility Investments and Building Reserves grants</a:t>
            </a:r>
            <a:endParaRPr lang="en-US" sz="2200" dirty="0">
              <a:solidFill>
                <a:srgbClr val="454746"/>
              </a:solidFill>
            </a:endParaRPr>
          </a:p>
        </p:txBody>
      </p:sp>
      <p:sp>
        <p:nvSpPr>
          <p:cNvPr id="25606"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24</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10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1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smtClean="0"/>
              <a:t>Criteria and Review Process</a:t>
            </a:r>
          </a:p>
        </p:txBody>
      </p:sp>
      <p:sp>
        <p:nvSpPr>
          <p:cNvPr id="5" name="Rectangle 3"/>
          <p:cNvSpPr txBox="1">
            <a:spLocks noChangeArrowheads="1"/>
          </p:cNvSpPr>
          <p:nvPr/>
        </p:nvSpPr>
        <p:spPr bwMode="auto">
          <a:xfrm>
            <a:off x="685800" y="1828800"/>
            <a:ext cx="7772400" cy="4038600"/>
          </a:xfrm>
          <a:prstGeom prst="rect">
            <a:avLst/>
          </a:prstGeom>
          <a:noFill/>
          <a:ln w="9525">
            <a:noFill/>
            <a:miter lim="800000"/>
            <a:headEnd/>
            <a:tailEnd/>
          </a:ln>
        </p:spPr>
        <p:txBody>
          <a:bodyPr/>
          <a:lstStyle/>
          <a:p>
            <a:pPr marL="342900" indent="-342900" eaLnBrk="1" hangingPunct="1">
              <a:spcBef>
                <a:spcPts val="0"/>
              </a:spcBef>
              <a:spcAft>
                <a:spcPts val="0"/>
              </a:spcAft>
              <a:defRPr/>
            </a:pPr>
            <a:r>
              <a:rPr lang="en-US" sz="2200" b="1" dirty="0">
                <a:solidFill>
                  <a:srgbClr val="454746"/>
                </a:solidFill>
              </a:rPr>
              <a:t>Step 1: </a:t>
            </a:r>
            <a:r>
              <a:rPr lang="en-US" sz="2200" dirty="0">
                <a:solidFill>
                  <a:srgbClr val="454746"/>
                </a:solidFill>
              </a:rPr>
              <a:t>Competitive assessment of preliminary </a:t>
            </a:r>
            <a:r>
              <a:rPr lang="en-US" sz="2200" dirty="0" smtClean="0">
                <a:solidFill>
                  <a:srgbClr val="454746"/>
                </a:solidFill>
              </a:rPr>
              <a:t>applications</a:t>
            </a:r>
          </a:p>
          <a:p>
            <a:pPr marL="342900" indent="-342900" eaLnBrk="1" hangingPunct="1">
              <a:spcBef>
                <a:spcPts val="0"/>
              </a:spcBef>
              <a:spcAft>
                <a:spcPts val="0"/>
              </a:spcAft>
              <a:defRPr/>
            </a:pPr>
            <a:r>
              <a:rPr lang="en-US" sz="2200" dirty="0" smtClean="0">
                <a:solidFill>
                  <a:srgbClr val="454746"/>
                </a:solidFill>
              </a:rPr>
              <a:t>for </a:t>
            </a:r>
            <a:r>
              <a:rPr lang="en-US" sz="2200" dirty="0">
                <a:solidFill>
                  <a:srgbClr val="454746"/>
                </a:solidFill>
              </a:rPr>
              <a:t>alignment with the Arts and Culture Program’s values</a:t>
            </a:r>
            <a:r>
              <a:rPr lang="en-US" sz="2200" dirty="0" smtClean="0">
                <a:solidFill>
                  <a:srgbClr val="454746"/>
                </a:solidFill>
              </a:rPr>
              <a:t>:</a:t>
            </a:r>
          </a:p>
          <a:p>
            <a:pPr marL="342900" indent="-342900" eaLnBrk="1" hangingPunct="1">
              <a:spcBef>
                <a:spcPts val="0"/>
              </a:spcBef>
              <a:spcAft>
                <a:spcPts val="0"/>
              </a:spcAft>
              <a:defRPr/>
            </a:pPr>
            <a:endParaRPr lang="en-US" sz="2200" dirty="0">
              <a:solidFill>
                <a:srgbClr val="454746"/>
              </a:solidFill>
            </a:endParaRPr>
          </a:p>
          <a:p>
            <a:pPr marL="800100" lvl="1" indent="-342900" eaLnBrk="1" hangingPunct="1">
              <a:lnSpc>
                <a:spcPct val="90000"/>
              </a:lnSpc>
              <a:spcBef>
                <a:spcPct val="20000"/>
              </a:spcBef>
              <a:spcAft>
                <a:spcPts val="600"/>
              </a:spcAft>
              <a:buFontTx/>
              <a:buChar char="•"/>
              <a:defRPr/>
            </a:pPr>
            <a:r>
              <a:rPr lang="en-US" sz="1600" b="1" dirty="0">
                <a:solidFill>
                  <a:srgbClr val="5C80A9"/>
                </a:solidFill>
              </a:rPr>
              <a:t>Create opportunity </a:t>
            </a:r>
            <a:r>
              <a:rPr lang="en-US" sz="1600" dirty="0">
                <a:solidFill>
                  <a:schemeClr val="accent4">
                    <a:lumMod val="75000"/>
                    <a:lumOff val="25000"/>
                  </a:schemeClr>
                </a:solidFill>
              </a:rPr>
              <a:t>and enhance access to arts and culture through authentic and relevant programs that exemplify excellence in the field; that involve people of all social and economic backgrounds; and increase participation of new and non-traditional audiences.</a:t>
            </a:r>
          </a:p>
          <a:p>
            <a:pPr marL="800100" lvl="1" indent="-342900" eaLnBrk="1" hangingPunct="1">
              <a:lnSpc>
                <a:spcPct val="90000"/>
              </a:lnSpc>
              <a:spcBef>
                <a:spcPct val="20000"/>
              </a:spcBef>
              <a:buFontTx/>
              <a:buChar char="•"/>
              <a:defRPr/>
            </a:pPr>
            <a:r>
              <a:rPr lang="en-US" sz="1600" dirty="0">
                <a:solidFill>
                  <a:schemeClr val="accent4">
                    <a:lumMod val="75000"/>
                    <a:lumOff val="25000"/>
                  </a:schemeClr>
                </a:solidFill>
              </a:rPr>
              <a:t>Exhibit a high level of </a:t>
            </a:r>
            <a:r>
              <a:rPr lang="en-US" sz="1600" b="1" dirty="0">
                <a:solidFill>
                  <a:srgbClr val="5C80A9"/>
                </a:solidFill>
              </a:rPr>
              <a:t>community impact </a:t>
            </a:r>
            <a:r>
              <a:rPr lang="en-US" sz="1600" dirty="0">
                <a:solidFill>
                  <a:schemeClr val="accent4">
                    <a:lumMod val="75000"/>
                    <a:lumOff val="25000"/>
                  </a:schemeClr>
                </a:solidFill>
              </a:rPr>
              <a:t>through work that contributes to a vibrant arts and cultural ecosystem and exemplifies excellence in the field; benefits the broad local community and reflects the diversity of the community population; advances community building efforts; and embodies key principles of community planning to enhance quality of life.</a:t>
            </a:r>
          </a:p>
        </p:txBody>
      </p:sp>
      <p:sp>
        <p:nvSpPr>
          <p:cNvPr id="26630"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25</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smtClean="0"/>
              <a:t>Criteria and Review Process</a:t>
            </a:r>
          </a:p>
        </p:txBody>
      </p:sp>
      <p:sp>
        <p:nvSpPr>
          <p:cNvPr id="5" name="Rectangle 3"/>
          <p:cNvSpPr txBox="1">
            <a:spLocks noChangeArrowheads="1"/>
          </p:cNvSpPr>
          <p:nvPr/>
        </p:nvSpPr>
        <p:spPr bwMode="auto">
          <a:xfrm>
            <a:off x="685800" y="1828800"/>
            <a:ext cx="7772400" cy="4038600"/>
          </a:xfrm>
          <a:prstGeom prst="rect">
            <a:avLst/>
          </a:prstGeom>
          <a:noFill/>
          <a:ln w="9525">
            <a:noFill/>
            <a:miter lim="800000"/>
            <a:headEnd/>
            <a:tailEnd/>
          </a:ln>
        </p:spPr>
        <p:txBody>
          <a:bodyPr/>
          <a:lstStyle/>
          <a:p>
            <a:pPr marL="342900" indent="-342900" eaLnBrk="1" hangingPunct="1">
              <a:lnSpc>
                <a:spcPct val="90000"/>
              </a:lnSpc>
              <a:spcBef>
                <a:spcPct val="20000"/>
              </a:spcBef>
              <a:spcAft>
                <a:spcPts val="600"/>
              </a:spcAft>
              <a:defRPr/>
            </a:pPr>
            <a:r>
              <a:rPr lang="en-US" sz="2200" dirty="0">
                <a:solidFill>
                  <a:srgbClr val="454746"/>
                </a:solidFill>
              </a:rPr>
              <a:t>Values continued</a:t>
            </a:r>
            <a:r>
              <a:rPr lang="en-US" sz="2200" dirty="0" smtClean="0">
                <a:solidFill>
                  <a:srgbClr val="454746"/>
                </a:solidFill>
              </a:rPr>
              <a:t>:</a:t>
            </a:r>
          </a:p>
          <a:p>
            <a:pPr marL="342900" indent="-342900" eaLnBrk="1" hangingPunct="1">
              <a:lnSpc>
                <a:spcPct val="90000"/>
              </a:lnSpc>
              <a:spcBef>
                <a:spcPct val="20000"/>
              </a:spcBef>
              <a:spcAft>
                <a:spcPts val="600"/>
              </a:spcAft>
              <a:defRPr/>
            </a:pPr>
            <a:endParaRPr lang="en-US" sz="2200" dirty="0">
              <a:solidFill>
                <a:srgbClr val="454746"/>
              </a:solidFill>
            </a:endParaRPr>
          </a:p>
          <a:p>
            <a:pPr marL="800100" lvl="1" indent="-342900" eaLnBrk="1" hangingPunct="1">
              <a:lnSpc>
                <a:spcPct val="90000"/>
              </a:lnSpc>
              <a:spcBef>
                <a:spcPct val="20000"/>
              </a:spcBef>
              <a:spcAft>
                <a:spcPts val="600"/>
              </a:spcAft>
              <a:buFontTx/>
              <a:buChar char="•"/>
              <a:defRPr/>
            </a:pPr>
            <a:r>
              <a:rPr lang="en-US" sz="1800" dirty="0">
                <a:solidFill>
                  <a:schemeClr val="accent4">
                    <a:lumMod val="75000"/>
                    <a:lumOff val="25000"/>
                  </a:schemeClr>
                </a:solidFill>
              </a:rPr>
              <a:t>Stimulate </a:t>
            </a:r>
            <a:r>
              <a:rPr lang="en-US" sz="1800" b="1" dirty="0">
                <a:solidFill>
                  <a:srgbClr val="5C80A9"/>
                </a:solidFill>
              </a:rPr>
              <a:t>innovation</a:t>
            </a:r>
            <a:r>
              <a:rPr lang="en-US" sz="1800" dirty="0">
                <a:solidFill>
                  <a:schemeClr val="accent4">
                    <a:lumMod val="75000"/>
                    <a:lumOff val="25000"/>
                  </a:schemeClr>
                </a:solidFill>
              </a:rPr>
              <a:t> through work that furthers best practices in the field; uses new and possibly untested approaches; and brings multi-party, interdisciplinary approaches to problems that defy solution by a single sector.</a:t>
            </a:r>
          </a:p>
          <a:p>
            <a:pPr marL="800100" lvl="1" indent="-342900" eaLnBrk="1" hangingPunct="1">
              <a:lnSpc>
                <a:spcPct val="90000"/>
              </a:lnSpc>
              <a:spcBef>
                <a:spcPct val="20000"/>
              </a:spcBef>
              <a:buFontTx/>
              <a:buChar char="•"/>
              <a:defRPr/>
            </a:pPr>
            <a:r>
              <a:rPr lang="en-US" sz="1800" dirty="0">
                <a:solidFill>
                  <a:schemeClr val="accent4">
                    <a:lumMod val="75000"/>
                    <a:lumOff val="25000"/>
                  </a:schemeClr>
                </a:solidFill>
              </a:rPr>
              <a:t>Support </a:t>
            </a:r>
            <a:r>
              <a:rPr lang="en-US" sz="1800" b="1" dirty="0">
                <a:solidFill>
                  <a:srgbClr val="5C80A9"/>
                </a:solidFill>
              </a:rPr>
              <a:t>institutional transformation </a:t>
            </a:r>
            <a:r>
              <a:rPr lang="en-US" sz="1800" dirty="0">
                <a:solidFill>
                  <a:schemeClr val="accent4">
                    <a:lumMod val="75000"/>
                    <a:lumOff val="25000"/>
                  </a:schemeClr>
                </a:solidFill>
              </a:rPr>
              <a:t>and the capacity to profoundly influence the overall organization and its operations; or create new business models to strengthen financial stability</a:t>
            </a:r>
            <a:r>
              <a:rPr lang="en-US" sz="1800" dirty="0" smtClean="0">
                <a:solidFill>
                  <a:schemeClr val="accent4">
                    <a:lumMod val="75000"/>
                    <a:lumOff val="25000"/>
                  </a:schemeClr>
                </a:solidFill>
              </a:rPr>
              <a:t>.</a:t>
            </a:r>
            <a:endParaRPr lang="en-US" dirty="0">
              <a:solidFill>
                <a:schemeClr val="accent4">
                  <a:lumMod val="75000"/>
                  <a:lumOff val="25000"/>
                </a:schemeClr>
              </a:solidFill>
            </a:endParaRPr>
          </a:p>
          <a:p>
            <a:pPr marL="742950" lvl="1" indent="-285750" eaLnBrk="1" hangingPunct="1">
              <a:lnSpc>
                <a:spcPct val="90000"/>
              </a:lnSpc>
              <a:spcBef>
                <a:spcPct val="20000"/>
              </a:spcBef>
              <a:defRPr/>
            </a:pPr>
            <a:endParaRPr lang="en-US" sz="1800" dirty="0">
              <a:solidFill>
                <a:srgbClr val="454746"/>
              </a:solidFill>
            </a:endParaRPr>
          </a:p>
          <a:p>
            <a:pPr marL="742950" lvl="1" indent="-285750" eaLnBrk="1" hangingPunct="1">
              <a:lnSpc>
                <a:spcPct val="90000"/>
              </a:lnSpc>
              <a:spcBef>
                <a:spcPct val="20000"/>
              </a:spcBef>
              <a:buFontTx/>
              <a:buChar char="–"/>
              <a:defRPr/>
            </a:pPr>
            <a:endParaRPr lang="en-US" sz="1800" dirty="0">
              <a:solidFill>
                <a:srgbClr val="454746"/>
              </a:solidFill>
            </a:endParaRPr>
          </a:p>
        </p:txBody>
      </p:sp>
      <p:sp>
        <p:nvSpPr>
          <p:cNvPr id="27654"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26</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smtClean="0"/>
              <a:t>Criteria and Review Process</a:t>
            </a:r>
          </a:p>
        </p:txBody>
      </p:sp>
      <p:sp>
        <p:nvSpPr>
          <p:cNvPr id="5" name="Rectangle 3"/>
          <p:cNvSpPr txBox="1">
            <a:spLocks noChangeArrowheads="1"/>
          </p:cNvSpPr>
          <p:nvPr/>
        </p:nvSpPr>
        <p:spPr bwMode="auto">
          <a:xfrm>
            <a:off x="685799" y="1616075"/>
            <a:ext cx="7862777" cy="4561441"/>
          </a:xfrm>
          <a:prstGeom prst="rect">
            <a:avLst/>
          </a:prstGeom>
          <a:noFill/>
          <a:ln w="9525">
            <a:noFill/>
            <a:miter lim="800000"/>
            <a:headEnd/>
            <a:tailEnd/>
          </a:ln>
        </p:spPr>
        <p:txBody>
          <a:bodyPr/>
          <a:lstStyle/>
          <a:p>
            <a:pPr eaLnBrk="1" hangingPunct="1">
              <a:spcBef>
                <a:spcPts val="0"/>
              </a:spcBef>
              <a:defRPr/>
            </a:pPr>
            <a:r>
              <a:rPr lang="en-US" sz="2200" b="1" dirty="0">
                <a:solidFill>
                  <a:srgbClr val="454746"/>
                </a:solidFill>
              </a:rPr>
              <a:t>Step 2: </a:t>
            </a:r>
            <a:r>
              <a:rPr lang="en-US" sz="2200" dirty="0">
                <a:solidFill>
                  <a:srgbClr val="454746"/>
                </a:solidFill>
              </a:rPr>
              <a:t>Competitive assessment of the overall quality of the preliminary application and the strength of </a:t>
            </a:r>
            <a:r>
              <a:rPr lang="en-US" sz="2200" dirty="0" smtClean="0">
                <a:solidFill>
                  <a:srgbClr val="454746"/>
                </a:solidFill>
              </a:rPr>
              <a:t>the comprehensive </a:t>
            </a:r>
            <a:r>
              <a:rPr lang="en-US" sz="2200" dirty="0">
                <a:solidFill>
                  <a:srgbClr val="454746"/>
                </a:solidFill>
              </a:rPr>
              <a:t>capitalization strategy including</a:t>
            </a:r>
            <a:r>
              <a:rPr lang="en-US" sz="2200" dirty="0" smtClean="0">
                <a:solidFill>
                  <a:srgbClr val="454746"/>
                </a:solidFill>
              </a:rPr>
              <a:t>:</a:t>
            </a:r>
          </a:p>
          <a:p>
            <a:pPr eaLnBrk="1" hangingPunct="1">
              <a:spcBef>
                <a:spcPts val="0"/>
              </a:spcBef>
              <a:defRPr/>
            </a:pPr>
            <a:endParaRPr lang="en-US" sz="2200" dirty="0">
              <a:solidFill>
                <a:srgbClr val="454746"/>
              </a:solidFill>
            </a:endParaRPr>
          </a:p>
          <a:p>
            <a:pPr marL="800100" lvl="1" indent="-342900" eaLnBrk="1" hangingPunct="1">
              <a:lnSpc>
                <a:spcPct val="90000"/>
              </a:lnSpc>
              <a:spcBef>
                <a:spcPct val="20000"/>
              </a:spcBef>
              <a:buFontTx/>
              <a:buChar char="•"/>
              <a:defRPr/>
            </a:pPr>
            <a:r>
              <a:rPr lang="en-US" sz="1600" b="1" dirty="0">
                <a:solidFill>
                  <a:schemeClr val="accent4">
                    <a:lumMod val="75000"/>
                    <a:lumOff val="25000"/>
                  </a:schemeClr>
                </a:solidFill>
              </a:rPr>
              <a:t>Evidence of planning</a:t>
            </a:r>
            <a:r>
              <a:rPr lang="en-US" sz="1600" dirty="0">
                <a:solidFill>
                  <a:schemeClr val="accent4">
                    <a:lumMod val="75000"/>
                    <a:lumOff val="25000"/>
                  </a:schemeClr>
                </a:solidFill>
              </a:rPr>
              <a:t>, including but not limited to external market research and analysis for earned and contributed revenue, benchmarking research, system replacement strategy</a:t>
            </a:r>
          </a:p>
          <a:p>
            <a:pPr marL="800100" lvl="1" indent="-342900" eaLnBrk="1" hangingPunct="1">
              <a:lnSpc>
                <a:spcPct val="90000"/>
              </a:lnSpc>
              <a:spcBef>
                <a:spcPct val="20000"/>
              </a:spcBef>
              <a:buFontTx/>
              <a:buChar char="•"/>
              <a:defRPr/>
            </a:pPr>
            <a:r>
              <a:rPr lang="en-US" sz="1600" b="1" dirty="0">
                <a:solidFill>
                  <a:schemeClr val="accent4">
                    <a:lumMod val="75000"/>
                    <a:lumOff val="25000"/>
                  </a:schemeClr>
                </a:solidFill>
              </a:rPr>
              <a:t>Evidence that the proposed project fits within the larger capitalization strategy</a:t>
            </a:r>
            <a:r>
              <a:rPr lang="en-US" sz="1600" dirty="0">
                <a:solidFill>
                  <a:schemeClr val="accent4">
                    <a:lumMod val="75000"/>
                    <a:lumOff val="25000"/>
                  </a:schemeClr>
                </a:solidFill>
              </a:rPr>
              <a:t> and that it is the next appropriate step in that strategy, and that the organization understands how the proposed project will impact the future operating budgets and balance sheet</a:t>
            </a:r>
          </a:p>
          <a:p>
            <a:pPr marL="800100" lvl="1" indent="-342900" eaLnBrk="1" hangingPunct="1">
              <a:lnSpc>
                <a:spcPct val="90000"/>
              </a:lnSpc>
              <a:spcBef>
                <a:spcPct val="20000"/>
              </a:spcBef>
              <a:buFontTx/>
              <a:buChar char="•"/>
              <a:defRPr/>
            </a:pPr>
            <a:r>
              <a:rPr lang="en-US" sz="1600" dirty="0">
                <a:solidFill>
                  <a:schemeClr val="accent4">
                    <a:lumMod val="75000"/>
                    <a:lumOff val="25000"/>
                  </a:schemeClr>
                </a:solidFill>
              </a:rPr>
              <a:t>Evidence of a </a:t>
            </a:r>
            <a:r>
              <a:rPr lang="en-US" sz="1600" b="1" dirty="0">
                <a:solidFill>
                  <a:schemeClr val="accent4">
                    <a:lumMod val="75000"/>
                    <a:lumOff val="25000"/>
                  </a:schemeClr>
                </a:solidFill>
              </a:rPr>
              <a:t>realistic fundraising plan</a:t>
            </a:r>
            <a:r>
              <a:rPr lang="en-US" sz="1600" dirty="0">
                <a:solidFill>
                  <a:schemeClr val="accent4">
                    <a:lumMod val="75000"/>
                    <a:lumOff val="25000"/>
                  </a:schemeClr>
                </a:solidFill>
              </a:rPr>
              <a:t>, if appropriate to the request</a:t>
            </a:r>
          </a:p>
          <a:p>
            <a:pPr marL="800100" lvl="1" indent="-342900" eaLnBrk="1" hangingPunct="1">
              <a:lnSpc>
                <a:spcPct val="90000"/>
              </a:lnSpc>
              <a:spcBef>
                <a:spcPct val="20000"/>
              </a:spcBef>
              <a:buFontTx/>
              <a:buChar char="•"/>
              <a:defRPr/>
            </a:pPr>
            <a:r>
              <a:rPr lang="en-US" sz="1600" b="1" dirty="0">
                <a:solidFill>
                  <a:schemeClr val="accent4">
                    <a:lumMod val="75000"/>
                    <a:lumOff val="25000"/>
                  </a:schemeClr>
                </a:solidFill>
              </a:rPr>
              <a:t>Assessment of the liquid unrestricted net assets </a:t>
            </a:r>
            <a:r>
              <a:rPr lang="en-US" sz="1600" dirty="0">
                <a:solidFill>
                  <a:schemeClr val="accent4">
                    <a:lumMod val="75000"/>
                    <a:lumOff val="25000"/>
                  </a:schemeClr>
                </a:solidFill>
              </a:rPr>
              <a:t>available for </a:t>
            </a:r>
            <a:r>
              <a:rPr lang="en-US" sz="1600" dirty="0" smtClean="0">
                <a:solidFill>
                  <a:schemeClr val="accent4">
                    <a:lumMod val="75000"/>
                    <a:lumOff val="25000"/>
                  </a:schemeClr>
                </a:solidFill>
              </a:rPr>
              <a:t>operations</a:t>
            </a:r>
          </a:p>
          <a:p>
            <a:pPr marL="800100" lvl="1" indent="-342900" eaLnBrk="1" hangingPunct="1">
              <a:lnSpc>
                <a:spcPct val="90000"/>
              </a:lnSpc>
              <a:spcBef>
                <a:spcPct val="20000"/>
              </a:spcBef>
              <a:buFontTx/>
              <a:buChar char="•"/>
              <a:defRPr/>
            </a:pPr>
            <a:endParaRPr lang="en-US" sz="2200" dirty="0" smtClean="0">
              <a:solidFill>
                <a:schemeClr val="accent4">
                  <a:lumMod val="75000"/>
                  <a:lumOff val="25000"/>
                </a:schemeClr>
              </a:solidFill>
            </a:endParaRPr>
          </a:p>
          <a:p>
            <a:pPr eaLnBrk="1" hangingPunct="1">
              <a:lnSpc>
                <a:spcPct val="90000"/>
              </a:lnSpc>
              <a:spcBef>
                <a:spcPct val="20000"/>
              </a:spcBef>
              <a:defRPr/>
            </a:pPr>
            <a:r>
              <a:rPr lang="en-US" sz="1800" dirty="0" smtClean="0">
                <a:solidFill>
                  <a:schemeClr val="accent4">
                    <a:lumMod val="75000"/>
                    <a:lumOff val="25000"/>
                  </a:schemeClr>
                </a:solidFill>
              </a:rPr>
              <a:t>The </a:t>
            </a:r>
            <a:r>
              <a:rPr lang="en-US" sz="1800" dirty="0">
                <a:solidFill>
                  <a:schemeClr val="accent4">
                    <a:lumMod val="75000"/>
                    <a:lumOff val="25000"/>
                  </a:schemeClr>
                </a:solidFill>
              </a:rPr>
              <a:t>determination as to whether to request a full application is assessed on the competitiveness of the overall preliminary </a:t>
            </a:r>
            <a:r>
              <a:rPr lang="en-US" sz="1800" dirty="0" smtClean="0">
                <a:solidFill>
                  <a:schemeClr val="accent4">
                    <a:lumMod val="75000"/>
                    <a:lumOff val="25000"/>
                  </a:schemeClr>
                </a:solidFill>
              </a:rPr>
              <a:t>application. </a:t>
            </a:r>
            <a:endParaRPr lang="en-US" sz="1800" dirty="0">
              <a:solidFill>
                <a:srgbClr val="454746"/>
              </a:solidFill>
            </a:endParaRPr>
          </a:p>
          <a:p>
            <a:pPr marL="342900" indent="-342900" eaLnBrk="1" hangingPunct="1">
              <a:lnSpc>
                <a:spcPct val="90000"/>
              </a:lnSpc>
              <a:spcBef>
                <a:spcPct val="20000"/>
              </a:spcBef>
              <a:buFontTx/>
              <a:buChar char="•"/>
              <a:defRPr/>
            </a:pPr>
            <a:endParaRPr lang="en-US" sz="800" dirty="0">
              <a:solidFill>
                <a:srgbClr val="454746"/>
              </a:solidFill>
            </a:endParaRPr>
          </a:p>
          <a:p>
            <a:pPr marL="342900" indent="-342900" eaLnBrk="1" hangingPunct="1">
              <a:lnSpc>
                <a:spcPct val="90000"/>
              </a:lnSpc>
              <a:spcBef>
                <a:spcPct val="20000"/>
              </a:spcBef>
              <a:defRPr/>
            </a:pPr>
            <a:endParaRPr lang="en-US" dirty="0">
              <a:solidFill>
                <a:schemeClr val="accent4">
                  <a:lumMod val="75000"/>
                  <a:lumOff val="25000"/>
                </a:schemeClr>
              </a:solidFill>
            </a:endParaRPr>
          </a:p>
          <a:p>
            <a:pPr marL="742950" lvl="1" indent="-285750" eaLnBrk="1" hangingPunct="1">
              <a:lnSpc>
                <a:spcPct val="90000"/>
              </a:lnSpc>
              <a:spcBef>
                <a:spcPct val="20000"/>
              </a:spcBef>
              <a:defRPr/>
            </a:pPr>
            <a:endParaRPr lang="en-US" sz="1800" dirty="0">
              <a:solidFill>
                <a:srgbClr val="454746"/>
              </a:solidFill>
            </a:endParaRPr>
          </a:p>
          <a:p>
            <a:pPr marL="742950" lvl="1" indent="-285750" eaLnBrk="1" hangingPunct="1">
              <a:lnSpc>
                <a:spcPct val="90000"/>
              </a:lnSpc>
              <a:spcBef>
                <a:spcPct val="20000"/>
              </a:spcBef>
              <a:buFontTx/>
              <a:buChar char="–"/>
              <a:defRPr/>
            </a:pPr>
            <a:endParaRPr lang="en-US" sz="1800" dirty="0">
              <a:solidFill>
                <a:srgbClr val="454746"/>
              </a:solidFill>
            </a:endParaRPr>
          </a:p>
        </p:txBody>
      </p:sp>
      <p:sp>
        <p:nvSpPr>
          <p:cNvPr id="28678"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27</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fade">
                                      <p:cBhvr>
                                        <p:cTn id="10" dur="1000"/>
                                        <p:tgtEl>
                                          <p:spTgt spid="5">
                                            <p:txEl>
                                              <p:pRg st="2" end="2"/>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Effect transition="in" filter="fade">
                                      <p:cBhvr>
                                        <p:cTn id="13" dur="1000"/>
                                        <p:tgtEl>
                                          <p:spTgt spid="5">
                                            <p:txEl>
                                              <p:pRg st="3" end="3"/>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
                                            <p:txEl>
                                              <p:pRg st="4" end="4"/>
                                            </p:txEl>
                                          </p:spTgt>
                                        </p:tgtEl>
                                        <p:attrNameLst>
                                          <p:attrName>style.visibility</p:attrName>
                                        </p:attrNameLst>
                                      </p:cBhvr>
                                      <p:to>
                                        <p:strVal val="visible"/>
                                      </p:to>
                                    </p:set>
                                    <p:animEffect transition="in" filter="fade">
                                      <p:cBhvr>
                                        <p:cTn id="16" dur="1000"/>
                                        <p:tgtEl>
                                          <p:spTgt spid="5">
                                            <p:txEl>
                                              <p:pRg st="4" end="4"/>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animEffect transition="in" filter="fade">
                                      <p:cBhvr>
                                        <p:cTn id="19" dur="1000"/>
                                        <p:tgtEl>
                                          <p:spTgt spid="5">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5">
                                            <p:txEl>
                                              <p:pRg st="7" end="7"/>
                                            </p:txEl>
                                          </p:spTgt>
                                        </p:tgtEl>
                                        <p:attrNameLst>
                                          <p:attrName>style.visibility</p:attrName>
                                        </p:attrNameLst>
                                      </p:cBhvr>
                                      <p:to>
                                        <p:strVal val="visible"/>
                                      </p:to>
                                    </p:set>
                                    <p:animEffect transition="in" filter="fade">
                                      <p:cBhvr>
                                        <p:cTn id="24" dur="10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685800" y="304800"/>
            <a:ext cx="8153400" cy="1143000"/>
          </a:xfrm>
        </p:spPr>
        <p:txBody>
          <a:bodyPr/>
          <a:lstStyle/>
          <a:p>
            <a:r>
              <a:rPr lang="en-US" smtClean="0"/>
              <a:t>Competitive elements</a:t>
            </a:r>
          </a:p>
        </p:txBody>
      </p:sp>
      <p:sp>
        <p:nvSpPr>
          <p:cNvPr id="30725" name="Rectangle 3"/>
          <p:cNvSpPr txBox="1">
            <a:spLocks noChangeArrowheads="1"/>
          </p:cNvSpPr>
          <p:nvPr/>
        </p:nvSpPr>
        <p:spPr bwMode="auto">
          <a:xfrm>
            <a:off x="685800" y="1637414"/>
            <a:ext cx="7772400" cy="4229986"/>
          </a:xfrm>
          <a:prstGeom prst="rect">
            <a:avLst/>
          </a:prstGeom>
          <a:noFill/>
          <a:ln w="9525">
            <a:noFill/>
            <a:miter lim="800000"/>
            <a:headEnd/>
            <a:tailEnd/>
          </a:ln>
        </p:spPr>
        <p:txBody>
          <a:bodyPr/>
          <a:lstStyle/>
          <a:p>
            <a:pPr marL="285750" indent="-285750" eaLnBrk="1" hangingPunct="1">
              <a:lnSpc>
                <a:spcPct val="90000"/>
              </a:lnSpc>
              <a:spcBef>
                <a:spcPct val="20000"/>
              </a:spcBef>
              <a:buFont typeface="Arial" charset="0"/>
              <a:buChar char="•"/>
            </a:pPr>
            <a:r>
              <a:rPr lang="en-US" sz="2200" dirty="0">
                <a:solidFill>
                  <a:srgbClr val="454746"/>
                </a:solidFill>
              </a:rPr>
              <a:t>Competitive preliminary applications demonstrate the </a:t>
            </a:r>
            <a:r>
              <a:rPr lang="en-US" sz="2200" dirty="0" smtClean="0">
                <a:solidFill>
                  <a:srgbClr val="454746"/>
                </a:solidFill>
              </a:rPr>
              <a:t>following:</a:t>
            </a:r>
            <a:endParaRPr lang="en-US" sz="2200" dirty="0">
              <a:solidFill>
                <a:srgbClr val="454746"/>
              </a:solidFill>
            </a:endParaRPr>
          </a:p>
          <a:p>
            <a:pPr marL="742950" lvl="1" indent="-285750" eaLnBrk="1" hangingPunct="1">
              <a:lnSpc>
                <a:spcPct val="90000"/>
              </a:lnSpc>
              <a:spcBef>
                <a:spcPct val="20000"/>
              </a:spcBef>
              <a:buFont typeface="Arial" charset="0"/>
              <a:buChar char="•"/>
            </a:pPr>
            <a:r>
              <a:rPr lang="en-US" sz="1600" dirty="0">
                <a:solidFill>
                  <a:srgbClr val="454746"/>
                </a:solidFill>
              </a:rPr>
              <a:t>Values that are addressed in a detailed way and which align with </a:t>
            </a:r>
            <a:r>
              <a:rPr lang="en-US" sz="1600" dirty="0" smtClean="0">
                <a:solidFill>
                  <a:srgbClr val="454746"/>
                </a:solidFill>
              </a:rPr>
              <a:t>those of the Arts and Culture Program</a:t>
            </a:r>
            <a:endParaRPr lang="en-US" sz="1600" dirty="0">
              <a:solidFill>
                <a:srgbClr val="454746"/>
              </a:solidFill>
            </a:endParaRPr>
          </a:p>
          <a:p>
            <a:pPr marL="742950" lvl="1" indent="-285750" eaLnBrk="1" hangingPunct="1">
              <a:lnSpc>
                <a:spcPct val="90000"/>
              </a:lnSpc>
              <a:spcBef>
                <a:spcPct val="20000"/>
              </a:spcBef>
              <a:buFont typeface="Arial" charset="0"/>
              <a:buChar char="•"/>
            </a:pPr>
            <a:r>
              <a:rPr lang="en-US" sz="1600" dirty="0">
                <a:solidFill>
                  <a:srgbClr val="454746"/>
                </a:solidFill>
              </a:rPr>
              <a:t>A capitalization strategy that aligns with the organization’s mission and strategic plan, and which:</a:t>
            </a:r>
          </a:p>
          <a:p>
            <a:pPr marL="1200150" lvl="2" indent="-285750" eaLnBrk="1" hangingPunct="1">
              <a:lnSpc>
                <a:spcPct val="90000"/>
              </a:lnSpc>
              <a:spcBef>
                <a:spcPct val="20000"/>
              </a:spcBef>
              <a:buFont typeface="Arial" charset="0"/>
              <a:buChar char="•"/>
            </a:pPr>
            <a:r>
              <a:rPr lang="en-US" sz="1600" dirty="0">
                <a:solidFill>
                  <a:srgbClr val="454746"/>
                </a:solidFill>
              </a:rPr>
              <a:t>Accurately diagnoses business model drivers</a:t>
            </a:r>
          </a:p>
          <a:p>
            <a:pPr marL="1200150" lvl="2" indent="-285750" eaLnBrk="1" hangingPunct="1">
              <a:lnSpc>
                <a:spcPct val="90000"/>
              </a:lnSpc>
              <a:spcBef>
                <a:spcPct val="20000"/>
              </a:spcBef>
              <a:buFont typeface="Arial" charset="0"/>
              <a:buChar char="•"/>
            </a:pPr>
            <a:r>
              <a:rPr lang="en-US" sz="1600" dirty="0">
                <a:solidFill>
                  <a:srgbClr val="454746"/>
                </a:solidFill>
              </a:rPr>
              <a:t>Defines the needs and plans for each type of fund, and prioritizes among them</a:t>
            </a:r>
          </a:p>
          <a:p>
            <a:pPr marL="1200150" lvl="2" indent="-285750" eaLnBrk="1" hangingPunct="1">
              <a:lnSpc>
                <a:spcPct val="90000"/>
              </a:lnSpc>
              <a:spcBef>
                <a:spcPct val="20000"/>
              </a:spcBef>
              <a:buFont typeface="Arial" charset="0"/>
              <a:buChar char="•"/>
            </a:pPr>
            <a:r>
              <a:rPr lang="en-US" sz="1600" dirty="0">
                <a:solidFill>
                  <a:srgbClr val="454746"/>
                </a:solidFill>
              </a:rPr>
              <a:t>Includes a strategy to build surpluses and reserves over time</a:t>
            </a:r>
          </a:p>
          <a:p>
            <a:pPr marL="742950" lvl="1" indent="-285750" eaLnBrk="1" hangingPunct="1">
              <a:lnSpc>
                <a:spcPct val="90000"/>
              </a:lnSpc>
              <a:spcBef>
                <a:spcPct val="20000"/>
              </a:spcBef>
              <a:buFont typeface="Arial" charset="0"/>
              <a:buChar char="•"/>
            </a:pPr>
            <a:r>
              <a:rPr lang="en-US" sz="1600" dirty="0">
                <a:solidFill>
                  <a:srgbClr val="454746"/>
                </a:solidFill>
              </a:rPr>
              <a:t>Building reserves strategies based on a realistic plan, accurate data, and policies which address use, withdrawal and replenishment</a:t>
            </a:r>
          </a:p>
          <a:p>
            <a:pPr marL="742950" lvl="1" indent="-285750" eaLnBrk="1" hangingPunct="1">
              <a:lnSpc>
                <a:spcPct val="90000"/>
              </a:lnSpc>
              <a:spcBef>
                <a:spcPct val="20000"/>
              </a:spcBef>
              <a:buFont typeface="Arial" charset="0"/>
              <a:buChar char="•"/>
            </a:pPr>
            <a:r>
              <a:rPr lang="en-US" sz="1600" dirty="0">
                <a:solidFill>
                  <a:srgbClr val="454746"/>
                </a:solidFill>
              </a:rPr>
              <a:t>Realistic fundraising plans, when appropriate to the request</a:t>
            </a:r>
          </a:p>
          <a:p>
            <a:pPr marL="742950" lvl="1" indent="-285750" eaLnBrk="1" hangingPunct="1">
              <a:lnSpc>
                <a:spcPct val="90000"/>
              </a:lnSpc>
              <a:spcBef>
                <a:spcPct val="20000"/>
              </a:spcBef>
              <a:buFont typeface="Arial" charset="0"/>
              <a:buChar char="•"/>
            </a:pPr>
            <a:r>
              <a:rPr lang="en-US" sz="1600" dirty="0">
                <a:solidFill>
                  <a:srgbClr val="454746"/>
                </a:solidFill>
              </a:rPr>
              <a:t>Evident collaboration among the CEO, CFO and Development staff in completing the application</a:t>
            </a:r>
          </a:p>
          <a:p>
            <a:pPr marL="742950" lvl="1" indent="-285750" eaLnBrk="1" hangingPunct="1">
              <a:lnSpc>
                <a:spcPct val="90000"/>
              </a:lnSpc>
              <a:spcBef>
                <a:spcPct val="20000"/>
              </a:spcBef>
              <a:buFont typeface="Arial" charset="0"/>
              <a:buChar char="•"/>
            </a:pPr>
            <a:r>
              <a:rPr lang="en-US" sz="1600" dirty="0">
                <a:solidFill>
                  <a:srgbClr val="454746"/>
                </a:solidFill>
              </a:rPr>
              <a:t>Unrestricted Net Asset Tool correctly completed</a:t>
            </a:r>
          </a:p>
        </p:txBody>
      </p:sp>
      <p:sp>
        <p:nvSpPr>
          <p:cNvPr id="30726"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dirty="0" smtClean="0">
                <a:solidFill>
                  <a:srgbClr val="DCDEDE"/>
                </a:solidFill>
              </a:rPr>
              <a:t>28</a:t>
            </a:r>
            <a:endParaRPr lang="en-US" sz="1000" dirty="0">
              <a:solidFill>
                <a:srgbClr val="DCDEDE"/>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smtClean="0"/>
              <a:t>How to Apply</a:t>
            </a:r>
          </a:p>
        </p:txBody>
      </p:sp>
      <p:sp>
        <p:nvSpPr>
          <p:cNvPr id="5" name="Rectangle 3"/>
          <p:cNvSpPr txBox="1">
            <a:spLocks noChangeArrowheads="1"/>
          </p:cNvSpPr>
          <p:nvPr/>
        </p:nvSpPr>
        <p:spPr bwMode="auto">
          <a:xfrm>
            <a:off x="685800" y="1626781"/>
            <a:ext cx="7772400" cy="4240619"/>
          </a:xfrm>
          <a:prstGeom prst="rect">
            <a:avLst/>
          </a:prstGeom>
          <a:noFill/>
          <a:ln w="9525">
            <a:noFill/>
            <a:miter lim="800000"/>
            <a:headEnd/>
            <a:tailEnd/>
          </a:ln>
        </p:spPr>
        <p:txBody>
          <a:bodyPr/>
          <a:lstStyle/>
          <a:p>
            <a:pPr eaLnBrk="1" hangingPunct="1">
              <a:lnSpc>
                <a:spcPct val="90000"/>
              </a:lnSpc>
              <a:spcBef>
                <a:spcPct val="20000"/>
              </a:spcBef>
              <a:defRPr/>
            </a:pPr>
            <a:r>
              <a:rPr lang="en-US" sz="2200" dirty="0">
                <a:solidFill>
                  <a:srgbClr val="454746"/>
                </a:solidFill>
              </a:rPr>
              <a:t>All Facility Investments and Building Reserves grant applications must </a:t>
            </a:r>
            <a:r>
              <a:rPr lang="en-US" sz="2200" dirty="0" smtClean="0">
                <a:solidFill>
                  <a:srgbClr val="454746"/>
                </a:solidFill>
              </a:rPr>
              <a:t>be submitted </a:t>
            </a:r>
            <a:r>
              <a:rPr lang="en-US" sz="2200" dirty="0">
                <a:solidFill>
                  <a:srgbClr val="454746"/>
                </a:solidFill>
              </a:rPr>
              <a:t>through our online application </a:t>
            </a:r>
            <a:r>
              <a:rPr lang="en-US" sz="2200" dirty="0" smtClean="0">
                <a:solidFill>
                  <a:srgbClr val="454746"/>
                </a:solidFill>
              </a:rPr>
              <a:t>system.</a:t>
            </a:r>
          </a:p>
          <a:p>
            <a:pPr eaLnBrk="1" hangingPunct="1">
              <a:lnSpc>
                <a:spcPct val="90000"/>
              </a:lnSpc>
              <a:spcBef>
                <a:spcPct val="20000"/>
              </a:spcBef>
              <a:defRPr/>
            </a:pPr>
            <a:endParaRPr lang="en-US" sz="2200" dirty="0" smtClean="0">
              <a:solidFill>
                <a:srgbClr val="454746"/>
              </a:solidFill>
            </a:endParaRPr>
          </a:p>
          <a:p>
            <a:pPr eaLnBrk="1" hangingPunct="1">
              <a:lnSpc>
                <a:spcPct val="90000"/>
              </a:lnSpc>
              <a:spcBef>
                <a:spcPct val="20000"/>
              </a:spcBef>
              <a:defRPr/>
            </a:pPr>
            <a:r>
              <a:rPr lang="en-US" sz="2200" dirty="0" smtClean="0">
                <a:solidFill>
                  <a:srgbClr val="454746"/>
                </a:solidFill>
              </a:rPr>
              <a:t>Visit the </a:t>
            </a:r>
            <a:r>
              <a:rPr lang="en-US" sz="2200" dirty="0" smtClean="0">
                <a:solidFill>
                  <a:srgbClr val="454746"/>
                </a:solidFill>
                <a:hlinkClick r:id="rId3"/>
              </a:rPr>
              <a:t>Facility Investments and Building Reserves</a:t>
            </a:r>
            <a:r>
              <a:rPr lang="en-US" sz="2200" dirty="0" smtClean="0">
                <a:solidFill>
                  <a:srgbClr val="454746"/>
                </a:solidFill>
              </a:rPr>
              <a:t> page on the Kresge website and click on “Apply Online” in the Quick Links section. This will take you to an instruction page and provide access to the online application. </a:t>
            </a:r>
            <a:endParaRPr lang="en-US" sz="2200" dirty="0">
              <a:solidFill>
                <a:srgbClr val="454746"/>
              </a:solidFill>
            </a:endParaRPr>
          </a:p>
          <a:p>
            <a:pPr marL="742950" lvl="1" indent="-285750" eaLnBrk="1" hangingPunct="1">
              <a:lnSpc>
                <a:spcPct val="90000"/>
              </a:lnSpc>
              <a:spcBef>
                <a:spcPct val="20000"/>
              </a:spcBef>
              <a:buFontTx/>
              <a:buChar char="–"/>
              <a:defRPr/>
            </a:pPr>
            <a:endParaRPr lang="en-US" sz="1800" dirty="0">
              <a:solidFill>
                <a:srgbClr val="454746"/>
              </a:solidFill>
            </a:endParaRPr>
          </a:p>
        </p:txBody>
      </p:sp>
      <p:sp>
        <p:nvSpPr>
          <p:cNvPr id="29702"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dirty="0" smtClean="0">
                <a:solidFill>
                  <a:srgbClr val="DCDEDE"/>
                </a:solidFill>
              </a:rPr>
              <a:t>29</a:t>
            </a:r>
            <a:endParaRPr lang="en-US" sz="1000" dirty="0">
              <a:solidFill>
                <a:srgbClr val="DCDEDE"/>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Grp="1" noChangeArrowheads="1"/>
          </p:cNvSpPr>
          <p:nvPr>
            <p:ph sz="quarter" idx="1"/>
          </p:nvPr>
        </p:nvSpPr>
        <p:spPr bwMode="auto">
          <a:xfrm>
            <a:off x="612775" y="1600200"/>
            <a:ext cx="8153400" cy="4495800"/>
          </a:xfrm>
          <a:ln>
            <a:miter lim="800000"/>
            <a:headEnd/>
            <a:tailEnd/>
          </a:ln>
        </p:spPr>
        <p:txBody>
          <a:bodyPr/>
          <a:lstStyle/>
          <a:p>
            <a:pPr eaLnBrk="1" hangingPunct="1">
              <a:lnSpc>
                <a:spcPct val="90000"/>
              </a:lnSpc>
              <a:spcAft>
                <a:spcPts val="600"/>
              </a:spcAft>
              <a:buFontTx/>
              <a:buChar char="•"/>
              <a:defRPr/>
            </a:pPr>
            <a:r>
              <a:rPr lang="en-US" sz="2200" dirty="0" smtClean="0"/>
              <a:t>The Kresge Foundation is a $3.1 billion private, national foundation that seeks to influence the quality of life for future generations through its support of nonprofit organizations</a:t>
            </a:r>
          </a:p>
          <a:p>
            <a:pPr eaLnBrk="1" hangingPunct="1">
              <a:lnSpc>
                <a:spcPct val="90000"/>
              </a:lnSpc>
              <a:buFontTx/>
              <a:buChar char="•"/>
              <a:defRPr/>
            </a:pPr>
            <a:r>
              <a:rPr lang="en-US" sz="2200" dirty="0" smtClean="0"/>
              <a:t>The Foundation works in seven program areas:</a:t>
            </a:r>
          </a:p>
          <a:p>
            <a:pPr lvl="1" eaLnBrk="1" hangingPunct="1">
              <a:lnSpc>
                <a:spcPct val="90000"/>
              </a:lnSpc>
              <a:buFontTx/>
              <a:buChar char="•"/>
              <a:defRPr/>
            </a:pPr>
            <a:endParaRPr lang="en-US" sz="1600" dirty="0" smtClean="0"/>
          </a:p>
          <a:p>
            <a:pPr lvl="1" eaLnBrk="1" hangingPunct="1">
              <a:lnSpc>
                <a:spcPct val="90000"/>
              </a:lnSpc>
              <a:buFontTx/>
              <a:buChar char="•"/>
              <a:defRPr/>
            </a:pPr>
            <a:r>
              <a:rPr lang="en-US" sz="1600" dirty="0" smtClean="0"/>
              <a:t>Arts and Culture</a:t>
            </a:r>
          </a:p>
          <a:p>
            <a:pPr lvl="1" eaLnBrk="1" hangingPunct="1">
              <a:lnSpc>
                <a:spcPct val="90000"/>
              </a:lnSpc>
              <a:buFontTx/>
              <a:buChar char="•"/>
              <a:defRPr/>
            </a:pPr>
            <a:r>
              <a:rPr lang="en-US" sz="1600" dirty="0" smtClean="0"/>
              <a:t>Community Development</a:t>
            </a:r>
          </a:p>
          <a:p>
            <a:pPr lvl="1" eaLnBrk="1" hangingPunct="1">
              <a:lnSpc>
                <a:spcPct val="90000"/>
              </a:lnSpc>
              <a:buFontTx/>
              <a:buChar char="•"/>
              <a:defRPr/>
            </a:pPr>
            <a:r>
              <a:rPr lang="en-US" sz="1600" dirty="0" smtClean="0"/>
              <a:t>Detroit</a:t>
            </a:r>
          </a:p>
          <a:p>
            <a:pPr lvl="1" eaLnBrk="1" hangingPunct="1">
              <a:lnSpc>
                <a:spcPct val="90000"/>
              </a:lnSpc>
              <a:buFontTx/>
              <a:buChar char="•"/>
              <a:defRPr/>
            </a:pPr>
            <a:r>
              <a:rPr lang="en-US" sz="1600" dirty="0" smtClean="0"/>
              <a:t>Education</a:t>
            </a:r>
          </a:p>
          <a:p>
            <a:pPr lvl="1" eaLnBrk="1" hangingPunct="1">
              <a:lnSpc>
                <a:spcPct val="90000"/>
              </a:lnSpc>
              <a:buFontTx/>
              <a:buChar char="•"/>
              <a:defRPr/>
            </a:pPr>
            <a:r>
              <a:rPr lang="en-US" sz="1600" dirty="0" smtClean="0"/>
              <a:t>Environment</a:t>
            </a:r>
          </a:p>
          <a:p>
            <a:pPr lvl="1" eaLnBrk="1" hangingPunct="1">
              <a:lnSpc>
                <a:spcPct val="90000"/>
              </a:lnSpc>
              <a:buFontTx/>
              <a:buChar char="•"/>
              <a:defRPr/>
            </a:pPr>
            <a:r>
              <a:rPr lang="en-US" sz="1600" dirty="0" smtClean="0"/>
              <a:t>Health</a:t>
            </a:r>
          </a:p>
          <a:p>
            <a:pPr lvl="1" eaLnBrk="1" hangingPunct="1">
              <a:lnSpc>
                <a:spcPct val="90000"/>
              </a:lnSpc>
              <a:buFontTx/>
              <a:buChar char="•"/>
              <a:defRPr/>
            </a:pPr>
            <a:r>
              <a:rPr lang="en-US" sz="1600" dirty="0" smtClean="0"/>
              <a:t>Human Services</a:t>
            </a:r>
          </a:p>
          <a:p>
            <a:pPr lvl="1" eaLnBrk="1" hangingPunct="1">
              <a:lnSpc>
                <a:spcPct val="90000"/>
              </a:lnSpc>
              <a:buFont typeface="Wingdings" pitchFamily="2" charset="2"/>
              <a:buNone/>
              <a:defRPr/>
            </a:pPr>
            <a:endParaRPr lang="en-US" sz="1800" dirty="0" smtClean="0"/>
          </a:p>
          <a:p>
            <a:pPr lvl="1" eaLnBrk="1" hangingPunct="1">
              <a:lnSpc>
                <a:spcPct val="90000"/>
              </a:lnSpc>
              <a:buFont typeface="Wingdings" pitchFamily="2" charset="2"/>
              <a:buNone/>
              <a:defRPr/>
            </a:pPr>
            <a:endParaRPr lang="en-US" sz="1000" dirty="0" smtClean="0"/>
          </a:p>
          <a:p>
            <a:pPr lvl="1" indent="-342900" eaLnBrk="1" hangingPunct="1">
              <a:lnSpc>
                <a:spcPct val="90000"/>
              </a:lnSpc>
              <a:buFont typeface="Wingdings" pitchFamily="2" charset="2"/>
              <a:buNone/>
              <a:defRPr/>
            </a:pPr>
            <a:r>
              <a:rPr lang="en-US" sz="1800" dirty="0" smtClean="0"/>
              <a:t/>
            </a:r>
            <a:br>
              <a:rPr lang="en-US" sz="1800" dirty="0" smtClean="0"/>
            </a:br>
            <a:endParaRPr lang="en-US" sz="1800" dirty="0" smtClean="0"/>
          </a:p>
          <a:p>
            <a:pPr eaLnBrk="1" hangingPunct="1">
              <a:lnSpc>
                <a:spcPct val="90000"/>
              </a:lnSpc>
              <a:buFont typeface="Wingdings 2" pitchFamily="18" charset="2"/>
              <a:buNone/>
              <a:defRPr/>
            </a:pPr>
            <a:endParaRPr lang="en-US" sz="1800" dirty="0"/>
          </a:p>
          <a:p>
            <a:pPr lvl="1" eaLnBrk="1" hangingPunct="1">
              <a:lnSpc>
                <a:spcPct val="90000"/>
              </a:lnSpc>
              <a:defRPr/>
            </a:pPr>
            <a:endParaRPr lang="en-US" sz="1800" dirty="0"/>
          </a:p>
          <a:p>
            <a:pPr lvl="1" eaLnBrk="1" hangingPunct="1">
              <a:lnSpc>
                <a:spcPct val="90000"/>
              </a:lnSpc>
              <a:buFontTx/>
              <a:buChar char="–"/>
              <a:defRPr/>
            </a:pPr>
            <a:endParaRPr lang="en-US" sz="1800" dirty="0"/>
          </a:p>
        </p:txBody>
      </p:sp>
      <p:sp>
        <p:nvSpPr>
          <p:cNvPr id="4101" name="Title 1"/>
          <p:cNvSpPr>
            <a:spLocks noGrp="1"/>
          </p:cNvSpPr>
          <p:nvPr>
            <p:ph type="title"/>
          </p:nvPr>
        </p:nvSpPr>
        <p:spPr>
          <a:xfrm>
            <a:off x="685800" y="457200"/>
            <a:ext cx="8153400" cy="1143000"/>
          </a:xfrm>
        </p:spPr>
        <p:txBody>
          <a:bodyPr/>
          <a:lstStyle/>
          <a:p>
            <a:r>
              <a:rPr lang="en-US" smtClean="0"/>
              <a:t>The Kresge Foundation</a:t>
            </a:r>
          </a:p>
        </p:txBody>
      </p:sp>
      <p:sp>
        <p:nvSpPr>
          <p:cNvPr id="4102"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3</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1000"/>
                                        <p:tgtEl>
                                          <p:spTgt spid="7">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animEffect transition="in" filter="fade">
                                      <p:cBhvr>
                                        <p:cTn id="15" dur="1000"/>
                                        <p:tgtEl>
                                          <p:spTgt spid="7">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xEl>
                                              <p:pRg st="4" end="4"/>
                                            </p:txEl>
                                          </p:spTgt>
                                        </p:tgtEl>
                                        <p:attrNameLst>
                                          <p:attrName>style.visibility</p:attrName>
                                        </p:attrNameLst>
                                      </p:cBhvr>
                                      <p:to>
                                        <p:strVal val="visible"/>
                                      </p:to>
                                    </p:set>
                                    <p:animEffect transition="in" filter="fade">
                                      <p:cBhvr>
                                        <p:cTn id="18" dur="1000"/>
                                        <p:tgtEl>
                                          <p:spTgt spid="7">
                                            <p:txEl>
                                              <p:pRg st="4" end="4"/>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7">
                                            <p:txEl>
                                              <p:pRg st="5" end="5"/>
                                            </p:txEl>
                                          </p:spTgt>
                                        </p:tgtEl>
                                        <p:attrNameLst>
                                          <p:attrName>style.visibility</p:attrName>
                                        </p:attrNameLst>
                                      </p:cBhvr>
                                      <p:to>
                                        <p:strVal val="visible"/>
                                      </p:to>
                                    </p:set>
                                    <p:animEffect transition="in" filter="fade">
                                      <p:cBhvr>
                                        <p:cTn id="21" dur="1000"/>
                                        <p:tgtEl>
                                          <p:spTgt spid="7">
                                            <p:txEl>
                                              <p:pRg st="5" end="5"/>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7">
                                            <p:txEl>
                                              <p:pRg st="6" end="6"/>
                                            </p:txEl>
                                          </p:spTgt>
                                        </p:tgtEl>
                                        <p:attrNameLst>
                                          <p:attrName>style.visibility</p:attrName>
                                        </p:attrNameLst>
                                      </p:cBhvr>
                                      <p:to>
                                        <p:strVal val="visible"/>
                                      </p:to>
                                    </p:set>
                                    <p:animEffect transition="in" filter="fade">
                                      <p:cBhvr>
                                        <p:cTn id="24" dur="1000"/>
                                        <p:tgtEl>
                                          <p:spTgt spid="7">
                                            <p:txEl>
                                              <p:pRg st="6" end="6"/>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7">
                                            <p:txEl>
                                              <p:pRg st="7" end="7"/>
                                            </p:txEl>
                                          </p:spTgt>
                                        </p:tgtEl>
                                        <p:attrNameLst>
                                          <p:attrName>style.visibility</p:attrName>
                                        </p:attrNameLst>
                                      </p:cBhvr>
                                      <p:to>
                                        <p:strVal val="visible"/>
                                      </p:to>
                                    </p:set>
                                    <p:animEffect transition="in" filter="fade">
                                      <p:cBhvr>
                                        <p:cTn id="27" dur="1000"/>
                                        <p:tgtEl>
                                          <p:spTgt spid="7">
                                            <p:txEl>
                                              <p:pRg st="7" end="7"/>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7">
                                            <p:txEl>
                                              <p:pRg st="8" end="8"/>
                                            </p:txEl>
                                          </p:spTgt>
                                        </p:tgtEl>
                                        <p:attrNameLst>
                                          <p:attrName>style.visibility</p:attrName>
                                        </p:attrNameLst>
                                      </p:cBhvr>
                                      <p:to>
                                        <p:strVal val="visible"/>
                                      </p:to>
                                    </p:set>
                                    <p:animEffect transition="in" filter="fade">
                                      <p:cBhvr>
                                        <p:cTn id="30" dur="1000"/>
                                        <p:tgtEl>
                                          <p:spTgt spid="7">
                                            <p:txEl>
                                              <p:pRg st="8" end="8"/>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7">
                                            <p:txEl>
                                              <p:pRg st="9" end="9"/>
                                            </p:txEl>
                                          </p:spTgt>
                                        </p:tgtEl>
                                        <p:attrNameLst>
                                          <p:attrName>style.visibility</p:attrName>
                                        </p:attrNameLst>
                                      </p:cBhvr>
                                      <p:to>
                                        <p:strVal val="visible"/>
                                      </p:to>
                                    </p:set>
                                    <p:animEffect transition="in" filter="fade">
                                      <p:cBhvr>
                                        <p:cTn id="33" dur="1000"/>
                                        <p:tgtEl>
                                          <p:spTgt spid="7">
                                            <p:txEl>
                                              <p:pRg st="9" end="9"/>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7">
                                            <p:txEl>
                                              <p:pRg st="12" end="12"/>
                                            </p:txEl>
                                          </p:spTgt>
                                        </p:tgtEl>
                                        <p:attrNameLst>
                                          <p:attrName>style.visibility</p:attrName>
                                        </p:attrNameLst>
                                      </p:cBhvr>
                                      <p:to>
                                        <p:strVal val="visible"/>
                                      </p:to>
                                    </p:set>
                                    <p:animEffect transition="in" filter="fade">
                                      <p:cBhvr>
                                        <p:cTn id="36" dur="1000"/>
                                        <p:tgtEl>
                                          <p:spTgt spid="7">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smtClean="0"/>
              <a:t>Current Preliminary Application Deadline</a:t>
            </a:r>
          </a:p>
        </p:txBody>
      </p:sp>
      <p:sp>
        <p:nvSpPr>
          <p:cNvPr id="5" name="Rectangle 3"/>
          <p:cNvSpPr txBox="1">
            <a:spLocks noChangeArrowheads="1"/>
          </p:cNvSpPr>
          <p:nvPr/>
        </p:nvSpPr>
        <p:spPr bwMode="auto">
          <a:xfrm>
            <a:off x="685800" y="1828800"/>
            <a:ext cx="7772400" cy="4038600"/>
          </a:xfrm>
          <a:prstGeom prst="rect">
            <a:avLst/>
          </a:prstGeom>
          <a:noFill/>
          <a:ln w="9525">
            <a:noFill/>
            <a:miter lim="800000"/>
            <a:headEnd/>
            <a:tailEnd/>
          </a:ln>
        </p:spPr>
        <p:txBody>
          <a:bodyPr/>
          <a:lstStyle/>
          <a:p>
            <a:pPr marL="342900" indent="-342900" eaLnBrk="1" hangingPunct="1">
              <a:lnSpc>
                <a:spcPct val="90000"/>
              </a:lnSpc>
              <a:spcBef>
                <a:spcPct val="20000"/>
              </a:spcBef>
              <a:buFontTx/>
              <a:buChar char="•"/>
              <a:defRPr/>
            </a:pPr>
            <a:r>
              <a:rPr lang="en-US" sz="2000" dirty="0" smtClean="0">
                <a:solidFill>
                  <a:srgbClr val="454746"/>
                </a:solidFill>
              </a:rPr>
              <a:t>Deadline for the Fall 2011 call for applications is Thursday, March 1, 2012, at 5p.m. Eastern </a:t>
            </a:r>
            <a:r>
              <a:rPr lang="en-US" sz="2000" smtClean="0">
                <a:solidFill>
                  <a:srgbClr val="454746"/>
                </a:solidFill>
              </a:rPr>
              <a:t>Standard Time</a:t>
            </a:r>
            <a:r>
              <a:rPr lang="en-US" sz="2000" dirty="0" smtClean="0">
                <a:solidFill>
                  <a:srgbClr val="454746"/>
                </a:solidFill>
              </a:rPr>
              <a:t>.</a:t>
            </a:r>
          </a:p>
          <a:p>
            <a:pPr marL="800100" lvl="1" indent="-342900" eaLnBrk="1" hangingPunct="1">
              <a:lnSpc>
                <a:spcPct val="90000"/>
              </a:lnSpc>
              <a:spcBef>
                <a:spcPct val="20000"/>
              </a:spcBef>
              <a:buFont typeface="Arial" pitchFamily="34" charset="0"/>
              <a:buChar char="•"/>
              <a:defRPr/>
            </a:pPr>
            <a:r>
              <a:rPr lang="en-US" sz="2000" dirty="0" smtClean="0">
                <a:solidFill>
                  <a:srgbClr val="454746"/>
                </a:solidFill>
              </a:rPr>
              <a:t>This is the final call for applications for this grant opportunity. </a:t>
            </a:r>
          </a:p>
          <a:p>
            <a:pPr marL="800100" lvl="1" indent="-342900" eaLnBrk="1" hangingPunct="1">
              <a:lnSpc>
                <a:spcPct val="90000"/>
              </a:lnSpc>
              <a:spcBef>
                <a:spcPct val="20000"/>
              </a:spcBef>
              <a:buFont typeface="Arial" pitchFamily="34" charset="0"/>
              <a:buChar char="•"/>
              <a:defRPr/>
            </a:pPr>
            <a:endParaRPr lang="en-US" sz="2000" dirty="0" smtClean="0">
              <a:solidFill>
                <a:srgbClr val="454746"/>
              </a:solidFill>
            </a:endParaRPr>
          </a:p>
          <a:p>
            <a:pPr lvl="1" indent="-457200">
              <a:buFont typeface="Arial" pitchFamily="34" charset="0"/>
              <a:buChar char="•"/>
            </a:pPr>
            <a:r>
              <a:rPr lang="en-US" sz="2000" dirty="0" smtClean="0">
                <a:solidFill>
                  <a:schemeClr val="tx1">
                    <a:lumMod val="75000"/>
                    <a:lumOff val="25000"/>
                  </a:schemeClr>
                </a:solidFill>
              </a:rPr>
              <a:t>Within 10 weeks of the part-one submission deadline, we will contact all applicants. At that time, we will invite those with promising requests to complete the second part of the application process.</a:t>
            </a:r>
          </a:p>
          <a:p>
            <a:pPr lvl="1" indent="-457200"/>
            <a:endParaRPr lang="en-US" sz="2000" dirty="0" smtClean="0">
              <a:solidFill>
                <a:schemeClr val="tx1">
                  <a:lumMod val="75000"/>
                  <a:lumOff val="25000"/>
                </a:schemeClr>
              </a:solidFill>
            </a:endParaRPr>
          </a:p>
          <a:p>
            <a:pPr marL="457200" indent="-457200">
              <a:buFont typeface="Arial" pitchFamily="34" charset="0"/>
              <a:buChar char="•"/>
            </a:pPr>
            <a:r>
              <a:rPr lang="en-US" sz="2000" dirty="0" smtClean="0">
                <a:solidFill>
                  <a:schemeClr val="tx1">
                    <a:lumMod val="75000"/>
                    <a:lumOff val="25000"/>
                  </a:schemeClr>
                </a:solidFill>
              </a:rPr>
              <a:t>Final grant-amount decisions will be made after review of the two-part application and conversations with the potential grantee. In most cases, awards do not exceed $1 million and cover a period of up to three years.</a:t>
            </a:r>
          </a:p>
          <a:p>
            <a:pPr marL="800100" lvl="1" indent="-342900" eaLnBrk="1" hangingPunct="1">
              <a:lnSpc>
                <a:spcPct val="90000"/>
              </a:lnSpc>
              <a:spcBef>
                <a:spcPct val="20000"/>
              </a:spcBef>
              <a:buFont typeface="Arial" pitchFamily="34" charset="0"/>
              <a:buChar char="•"/>
              <a:defRPr/>
            </a:pPr>
            <a:endParaRPr lang="en-US" dirty="0" smtClean="0">
              <a:solidFill>
                <a:srgbClr val="454746"/>
              </a:solidFill>
            </a:endParaRPr>
          </a:p>
          <a:p>
            <a:pPr marL="342900" indent="-342900" eaLnBrk="1" hangingPunct="1">
              <a:lnSpc>
                <a:spcPct val="90000"/>
              </a:lnSpc>
              <a:spcBef>
                <a:spcPct val="20000"/>
              </a:spcBef>
              <a:buFontTx/>
              <a:buChar char="•"/>
              <a:defRPr/>
            </a:pPr>
            <a:endParaRPr lang="en-US" dirty="0">
              <a:solidFill>
                <a:srgbClr val="454746"/>
              </a:solidFill>
            </a:endParaRPr>
          </a:p>
          <a:p>
            <a:pPr marL="342900" indent="-342900" eaLnBrk="1" hangingPunct="1">
              <a:lnSpc>
                <a:spcPct val="90000"/>
              </a:lnSpc>
              <a:spcBef>
                <a:spcPct val="20000"/>
              </a:spcBef>
              <a:defRPr/>
            </a:pPr>
            <a:endParaRPr lang="en-US" dirty="0">
              <a:solidFill>
                <a:schemeClr val="accent4">
                  <a:lumMod val="75000"/>
                  <a:lumOff val="25000"/>
                </a:schemeClr>
              </a:solidFill>
            </a:endParaRPr>
          </a:p>
          <a:p>
            <a:pPr marL="742950" lvl="1" indent="-285750" eaLnBrk="1" hangingPunct="1">
              <a:lnSpc>
                <a:spcPct val="90000"/>
              </a:lnSpc>
              <a:spcBef>
                <a:spcPct val="20000"/>
              </a:spcBef>
              <a:defRPr/>
            </a:pPr>
            <a:endParaRPr lang="en-US" sz="1800" dirty="0">
              <a:solidFill>
                <a:srgbClr val="454746"/>
              </a:solidFill>
            </a:endParaRPr>
          </a:p>
          <a:p>
            <a:pPr marL="742950" lvl="1" indent="-285750" eaLnBrk="1" hangingPunct="1">
              <a:lnSpc>
                <a:spcPct val="90000"/>
              </a:lnSpc>
              <a:spcBef>
                <a:spcPct val="20000"/>
              </a:spcBef>
              <a:buFontTx/>
              <a:buChar char="–"/>
              <a:defRPr/>
            </a:pPr>
            <a:endParaRPr lang="en-US" sz="1800" dirty="0">
              <a:solidFill>
                <a:srgbClr val="454746"/>
              </a:solidFill>
            </a:endParaRPr>
          </a:p>
        </p:txBody>
      </p:sp>
      <p:sp>
        <p:nvSpPr>
          <p:cNvPr id="31750"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30</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endParaRPr lang="en-US" smtClean="0"/>
          </a:p>
        </p:txBody>
      </p:sp>
      <p:sp>
        <p:nvSpPr>
          <p:cNvPr id="33797" name="Rectangle 2"/>
          <p:cNvSpPr>
            <a:spLocks noChangeArrowheads="1"/>
          </p:cNvSpPr>
          <p:nvPr/>
        </p:nvSpPr>
        <p:spPr bwMode="auto">
          <a:xfrm>
            <a:off x="228600" y="228600"/>
            <a:ext cx="8686800" cy="6400800"/>
          </a:xfrm>
          <a:prstGeom prst="rect">
            <a:avLst/>
          </a:prstGeom>
          <a:solidFill>
            <a:srgbClr val="525051"/>
          </a:solidFill>
          <a:ln w="9525">
            <a:noFill/>
            <a:miter lim="800000"/>
            <a:headEnd/>
            <a:tailEnd/>
          </a:ln>
        </p:spPr>
        <p:txBody>
          <a:bodyPr anchor="ctr"/>
          <a:lstStyle/>
          <a:p>
            <a:pPr eaLnBrk="1" hangingPunct="1"/>
            <a:r>
              <a:rPr lang="en-US" sz="2800" b="1">
                <a:solidFill>
                  <a:schemeClr val="bg1"/>
                </a:solidFill>
              </a:rPr>
              <a:t/>
            </a:r>
            <a:br>
              <a:rPr lang="en-US" sz="2800" b="1">
                <a:solidFill>
                  <a:schemeClr val="bg1"/>
                </a:solidFill>
              </a:rPr>
            </a:br>
            <a:r>
              <a:rPr lang="en-US" sz="2800" b="1">
                <a:solidFill>
                  <a:schemeClr val="bg1"/>
                </a:solidFill>
              </a:rPr>
              <a:t/>
            </a:r>
            <a:br>
              <a:rPr lang="en-US" sz="2800" b="1">
                <a:solidFill>
                  <a:schemeClr val="bg1"/>
                </a:solidFill>
              </a:rPr>
            </a:br>
            <a:r>
              <a:rPr lang="en-US" sz="2800" b="1">
                <a:solidFill>
                  <a:schemeClr val="bg1"/>
                </a:solidFill>
              </a:rPr>
              <a:t/>
            </a:r>
            <a:br>
              <a:rPr lang="en-US" sz="2800" b="1">
                <a:solidFill>
                  <a:schemeClr val="bg1"/>
                </a:solidFill>
              </a:rPr>
            </a:br>
            <a:r>
              <a:rPr lang="en-US" sz="2800" b="1">
                <a:solidFill>
                  <a:schemeClr val="bg1"/>
                </a:solidFill>
              </a:rPr>
              <a:t/>
            </a:r>
            <a:br>
              <a:rPr lang="en-US" sz="2800" b="1">
                <a:solidFill>
                  <a:schemeClr val="bg1"/>
                </a:solidFill>
              </a:rPr>
            </a:br>
            <a:r>
              <a:rPr lang="en-US" sz="2800" b="1">
                <a:solidFill>
                  <a:schemeClr val="bg1"/>
                </a:solidFill>
              </a:rPr>
              <a:t/>
            </a:r>
            <a:br>
              <a:rPr lang="en-US" sz="2800" b="1">
                <a:solidFill>
                  <a:schemeClr val="bg1"/>
                </a:solidFill>
              </a:rPr>
            </a:br>
            <a:endParaRPr lang="en-US" sz="800" b="1">
              <a:solidFill>
                <a:schemeClr val="bg1"/>
              </a:solidFill>
            </a:endParaRPr>
          </a:p>
        </p:txBody>
      </p:sp>
      <p:pic>
        <p:nvPicPr>
          <p:cNvPr id="33798" name="Picture 5" descr="KresgeLOGO_clearbg"/>
          <p:cNvPicPr>
            <a:picLocks noChangeAspect="1" noChangeArrowheads="1"/>
          </p:cNvPicPr>
          <p:nvPr/>
        </p:nvPicPr>
        <p:blipFill>
          <a:blip r:embed="rId2"/>
          <a:srcRect/>
          <a:stretch>
            <a:fillRect/>
          </a:stretch>
        </p:blipFill>
        <p:spPr bwMode="auto">
          <a:xfrm>
            <a:off x="990600" y="2820988"/>
            <a:ext cx="7162800" cy="379412"/>
          </a:xfrm>
          <a:prstGeom prst="rect">
            <a:avLst/>
          </a:prstGeom>
          <a:noFill/>
          <a:ln w="9525">
            <a:noFill/>
            <a:miter lim="800000"/>
            <a:headEnd/>
            <a:tailEnd/>
          </a:ln>
        </p:spPr>
      </p:pic>
      <p:sp>
        <p:nvSpPr>
          <p:cNvPr id="33799" name="Rectangle 6"/>
          <p:cNvSpPr>
            <a:spLocks noChangeArrowheads="1"/>
          </p:cNvSpPr>
          <p:nvPr/>
        </p:nvSpPr>
        <p:spPr bwMode="auto">
          <a:xfrm>
            <a:off x="914400" y="3733800"/>
            <a:ext cx="7772400" cy="990600"/>
          </a:xfrm>
          <a:prstGeom prst="rect">
            <a:avLst/>
          </a:prstGeom>
          <a:noFill/>
          <a:ln w="9525">
            <a:noFill/>
            <a:miter lim="800000"/>
            <a:headEnd/>
            <a:tailEnd/>
          </a:ln>
        </p:spPr>
        <p:txBody>
          <a:bodyPr anchor="ctr"/>
          <a:lstStyle/>
          <a:p>
            <a:pPr eaLnBrk="1" hangingPunct="1"/>
            <a:r>
              <a:rPr lang="en-US">
                <a:solidFill>
                  <a:srgbClr val="FFFFFF"/>
                </a:solidFill>
              </a:rPr>
              <a:t>www.kresge.org</a:t>
            </a:r>
            <a:r>
              <a:rPr lang="en-US" sz="3600" b="1">
                <a:solidFill>
                  <a:schemeClr val="bg1"/>
                </a:solidFill>
              </a:rPr>
              <a:t/>
            </a:r>
            <a:br>
              <a:rPr lang="en-US" sz="3600" b="1">
                <a:solidFill>
                  <a:schemeClr val="bg1"/>
                </a:solidFill>
              </a:rPr>
            </a:br>
            <a:endParaRPr lang="en-US" sz="3200" b="1">
              <a:solidFill>
                <a:schemeClr val="bg1"/>
              </a:solidFill>
            </a:endParaRPr>
          </a:p>
        </p:txBody>
      </p:sp>
      <p:sp>
        <p:nvSpPr>
          <p:cNvPr id="33800" name="TextBox 6"/>
          <p:cNvSpPr txBox="1">
            <a:spLocks noChangeArrowheads="1"/>
          </p:cNvSpPr>
          <p:nvPr/>
        </p:nvSpPr>
        <p:spPr bwMode="auto">
          <a:xfrm>
            <a:off x="4953000" y="3733800"/>
            <a:ext cx="3276600" cy="1816100"/>
          </a:xfrm>
          <a:prstGeom prst="rect">
            <a:avLst/>
          </a:prstGeom>
          <a:noFill/>
          <a:ln w="9525">
            <a:noFill/>
            <a:miter lim="800000"/>
            <a:headEnd/>
            <a:tailEnd/>
          </a:ln>
        </p:spPr>
        <p:txBody>
          <a:bodyPr>
            <a:spAutoFit/>
          </a:bodyPr>
          <a:lstStyle/>
          <a:p>
            <a:r>
              <a:rPr lang="en-US" sz="2800" baseline="-25000">
                <a:solidFill>
                  <a:srgbClr val="FFFFFF"/>
                </a:solidFill>
              </a:rPr>
              <a:t>The Kresge Foundation</a:t>
            </a:r>
          </a:p>
          <a:p>
            <a:r>
              <a:rPr lang="en-US" sz="2800" baseline="-25000">
                <a:solidFill>
                  <a:srgbClr val="FFFFFF"/>
                </a:solidFill>
              </a:rPr>
              <a:t>3215 W. Big Beaver Road</a:t>
            </a:r>
          </a:p>
          <a:p>
            <a:r>
              <a:rPr lang="en-US" sz="2800" baseline="-25000">
                <a:solidFill>
                  <a:srgbClr val="FFFFFF"/>
                </a:solidFill>
              </a:rPr>
              <a:t>Troy, Michigan 48084</a:t>
            </a:r>
          </a:p>
          <a:p>
            <a:r>
              <a:rPr lang="en-US" sz="2800" b="1" baseline="-25000">
                <a:solidFill>
                  <a:schemeClr val="bg1"/>
                </a:solidFill>
              </a:rPr>
              <a:t>info@kresge.or</a:t>
            </a:r>
            <a:r>
              <a:rPr lang="en-US" sz="2800" baseline="-25000">
                <a:solidFill>
                  <a:schemeClr val="bg1"/>
                </a:solidFill>
              </a:rPr>
              <a:t>g</a:t>
            </a:r>
          </a:p>
          <a:p>
            <a:r>
              <a:rPr lang="en-US" sz="2800" baseline="-25000">
                <a:solidFill>
                  <a:srgbClr val="FFFFFF"/>
                </a:solidFill>
              </a:rPr>
              <a:t>248.643.9630</a:t>
            </a:r>
          </a:p>
          <a:p>
            <a:endParaRPr lang="en-US" sz="2800" baseline="-250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mtClean="0"/>
              <a:t>The Arts and Culture Program</a:t>
            </a:r>
          </a:p>
        </p:txBody>
      </p:sp>
      <p:sp>
        <p:nvSpPr>
          <p:cNvPr id="5" name="Rectangle 3"/>
          <p:cNvSpPr txBox="1">
            <a:spLocks noChangeArrowheads="1"/>
          </p:cNvSpPr>
          <p:nvPr/>
        </p:nvSpPr>
        <p:spPr bwMode="auto">
          <a:xfrm>
            <a:off x="647700" y="1647825"/>
            <a:ext cx="7810500" cy="4445000"/>
          </a:xfrm>
          <a:prstGeom prst="rect">
            <a:avLst/>
          </a:prstGeom>
          <a:noFill/>
          <a:ln w="9525">
            <a:noFill/>
            <a:miter lim="800000"/>
            <a:headEnd/>
            <a:tailEnd/>
          </a:ln>
        </p:spPr>
        <p:txBody>
          <a:bodyPr/>
          <a:lstStyle/>
          <a:p>
            <a:pPr marL="342900" indent="-342900" eaLnBrk="1" hangingPunct="1">
              <a:spcBef>
                <a:spcPct val="20000"/>
              </a:spcBef>
              <a:spcAft>
                <a:spcPts val="600"/>
              </a:spcAft>
              <a:buFontTx/>
              <a:buChar char="•"/>
            </a:pPr>
            <a:r>
              <a:rPr lang="en-US" sz="2200" dirty="0">
                <a:solidFill>
                  <a:srgbClr val="454746"/>
                </a:solidFill>
              </a:rPr>
              <a:t>The Kresge Foundation’s </a:t>
            </a:r>
            <a:r>
              <a:rPr lang="en-US" sz="2200" dirty="0">
                <a:solidFill>
                  <a:srgbClr val="454746"/>
                </a:solidFill>
                <a:hlinkClick r:id="rId4"/>
              </a:rPr>
              <a:t>Arts and Culture Program</a:t>
            </a:r>
            <a:r>
              <a:rPr lang="en-US" sz="2200" dirty="0">
                <a:solidFill>
                  <a:srgbClr val="454746"/>
                </a:solidFill>
              </a:rPr>
              <a:t> seeks to build vibrant communities enlivened by the presence of healthy arts and cultural organizations, creative and well-supported artists, and well-integrated arts and community-building </a:t>
            </a:r>
            <a:r>
              <a:rPr lang="en-US" sz="2200" dirty="0" smtClean="0">
                <a:solidFill>
                  <a:srgbClr val="454746"/>
                </a:solidFill>
              </a:rPr>
              <a:t>efforts</a:t>
            </a:r>
            <a:endParaRPr lang="en-US" sz="2200" dirty="0">
              <a:solidFill>
                <a:srgbClr val="454746"/>
              </a:solidFill>
            </a:endParaRPr>
          </a:p>
          <a:p>
            <a:pPr marL="342900" indent="-342900" eaLnBrk="1" hangingPunct="1">
              <a:spcBef>
                <a:spcPct val="20000"/>
              </a:spcBef>
              <a:buFontTx/>
              <a:buChar char="•"/>
            </a:pPr>
            <a:r>
              <a:rPr lang="en-US" sz="2200" dirty="0">
                <a:solidFill>
                  <a:srgbClr val="454746"/>
                </a:solidFill>
              </a:rPr>
              <a:t>The Arts and Culture Program </a:t>
            </a:r>
            <a:r>
              <a:rPr lang="en-US" sz="2200" dirty="0" smtClean="0">
                <a:solidFill>
                  <a:srgbClr val="454746"/>
                </a:solidFill>
              </a:rPr>
              <a:t>is focused </a:t>
            </a:r>
            <a:r>
              <a:rPr lang="en-US" sz="2200" dirty="0">
                <a:solidFill>
                  <a:srgbClr val="454746"/>
                </a:solidFill>
              </a:rPr>
              <a:t>in three areas: </a:t>
            </a:r>
          </a:p>
          <a:p>
            <a:pPr marL="800100" lvl="1" indent="-342900" eaLnBrk="1" hangingPunct="1">
              <a:spcBef>
                <a:spcPct val="20000"/>
              </a:spcBef>
              <a:buFontTx/>
              <a:buChar char="•"/>
            </a:pPr>
            <a:r>
              <a:rPr lang="en-US" sz="1600" b="1" dirty="0">
                <a:solidFill>
                  <a:srgbClr val="454746"/>
                </a:solidFill>
                <a:hlinkClick r:id="rId5"/>
              </a:rPr>
              <a:t>Institutional Capitalization</a:t>
            </a:r>
            <a:endParaRPr lang="en-US" sz="1600" b="1" dirty="0">
              <a:solidFill>
                <a:srgbClr val="454746"/>
              </a:solidFill>
            </a:endParaRPr>
          </a:p>
          <a:p>
            <a:pPr marL="800100" lvl="1" indent="-342900" eaLnBrk="1" hangingPunct="1">
              <a:spcBef>
                <a:spcPct val="20000"/>
              </a:spcBef>
              <a:buFontTx/>
              <a:buChar char="•"/>
            </a:pPr>
            <a:r>
              <a:rPr lang="en-US" sz="1600" dirty="0">
                <a:solidFill>
                  <a:srgbClr val="454746"/>
                </a:solidFill>
              </a:rPr>
              <a:t>Artists’ Support Services</a:t>
            </a:r>
          </a:p>
          <a:p>
            <a:pPr marL="800100" lvl="1" indent="-342900" eaLnBrk="1" hangingPunct="1">
              <a:spcBef>
                <a:spcPct val="20000"/>
              </a:spcBef>
              <a:spcAft>
                <a:spcPts val="600"/>
              </a:spcAft>
              <a:buFontTx/>
              <a:buChar char="•"/>
            </a:pPr>
            <a:r>
              <a:rPr lang="en-US" sz="1600" dirty="0">
                <a:solidFill>
                  <a:srgbClr val="454746"/>
                </a:solidFill>
              </a:rPr>
              <a:t>Arts and Community Building</a:t>
            </a:r>
          </a:p>
          <a:p>
            <a:pPr marL="342900" indent="-342900" eaLnBrk="1" hangingPunct="1">
              <a:spcBef>
                <a:spcPct val="20000"/>
              </a:spcBef>
              <a:buFontTx/>
              <a:buChar char="•"/>
            </a:pPr>
            <a:r>
              <a:rPr lang="en-US" sz="2200" dirty="0">
                <a:solidFill>
                  <a:srgbClr val="454746"/>
                </a:solidFill>
              </a:rPr>
              <a:t>This </a:t>
            </a:r>
            <a:r>
              <a:rPr lang="en-US" sz="2200" dirty="0" smtClean="0">
                <a:solidFill>
                  <a:srgbClr val="454746"/>
                </a:solidFill>
              </a:rPr>
              <a:t>slide presentation </a:t>
            </a:r>
            <a:r>
              <a:rPr lang="en-US" sz="2200" dirty="0">
                <a:solidFill>
                  <a:srgbClr val="454746"/>
                </a:solidFill>
              </a:rPr>
              <a:t>addresses the Facility Investments and Building Reserves grant opportunity within the Institutional Capitalization Focus Area</a:t>
            </a:r>
            <a:endParaRPr lang="en-US" sz="2200" dirty="0">
              <a:solidFill>
                <a:srgbClr val="FF0000"/>
              </a:solidFill>
            </a:endParaRPr>
          </a:p>
          <a:p>
            <a:pPr marL="800100" lvl="1" indent="-342900" eaLnBrk="1" hangingPunct="1">
              <a:spcBef>
                <a:spcPct val="20000"/>
              </a:spcBef>
              <a:buFontTx/>
              <a:buChar char="•"/>
            </a:pPr>
            <a:endParaRPr lang="en-US" sz="2800" dirty="0">
              <a:solidFill>
                <a:srgbClr val="454746"/>
              </a:solidFill>
            </a:endParaRPr>
          </a:p>
          <a:p>
            <a:pPr marL="342900" indent="-342900" eaLnBrk="1" hangingPunct="1">
              <a:spcBef>
                <a:spcPct val="20000"/>
              </a:spcBef>
              <a:buFontTx/>
              <a:buChar char="•"/>
            </a:pPr>
            <a:endParaRPr lang="en-US" sz="2800" dirty="0">
              <a:solidFill>
                <a:srgbClr val="454746"/>
              </a:solidFill>
            </a:endParaRPr>
          </a:p>
          <a:p>
            <a:pPr marL="342900" indent="-342900" eaLnBrk="1" hangingPunct="1">
              <a:spcBef>
                <a:spcPct val="20000"/>
              </a:spcBef>
              <a:buFontTx/>
              <a:buChar char="•"/>
            </a:pPr>
            <a:endParaRPr lang="en-US" sz="2800" dirty="0">
              <a:solidFill>
                <a:srgbClr val="454746"/>
              </a:solidFill>
            </a:endParaRPr>
          </a:p>
          <a:p>
            <a:pPr marL="342900" indent="-342900" eaLnBrk="1" hangingPunct="1">
              <a:spcBef>
                <a:spcPct val="20000"/>
              </a:spcBef>
              <a:buFontTx/>
              <a:buChar char="•"/>
            </a:pPr>
            <a:endParaRPr lang="en-US" sz="2800" b="1" dirty="0">
              <a:solidFill>
                <a:srgbClr val="5C80A9"/>
              </a:solidFill>
            </a:endParaRPr>
          </a:p>
        </p:txBody>
      </p:sp>
      <p:sp>
        <p:nvSpPr>
          <p:cNvPr id="5126"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4</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1000"/>
                                        <p:tgtEl>
                                          <p:spTgt spid="5">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fade">
                                      <p:cBhvr>
                                        <p:cTn id="18" dur="1000"/>
                                        <p:tgtEl>
                                          <p:spTgt spid="5">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fade">
                                      <p:cBhvr>
                                        <p:cTn id="21" dur="1000"/>
                                        <p:tgtEl>
                                          <p:spTgt spid="5">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5">
                                            <p:txEl>
                                              <p:pRg st="5" end="5"/>
                                            </p:txEl>
                                          </p:spTgt>
                                        </p:tgtEl>
                                        <p:attrNameLst>
                                          <p:attrName>style.visibility</p:attrName>
                                        </p:attrNameLst>
                                      </p:cBhvr>
                                      <p:to>
                                        <p:strVal val="visible"/>
                                      </p:to>
                                    </p:set>
                                    <p:animEffect transition="in" filter="fade">
                                      <p:cBhvr>
                                        <p:cTn id="26" dur="1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endParaRPr lang="en-US" smtClean="0"/>
          </a:p>
        </p:txBody>
      </p:sp>
      <p:sp>
        <p:nvSpPr>
          <p:cNvPr id="6149" name="Rectangle 4"/>
          <p:cNvSpPr>
            <a:spLocks noChangeArrowheads="1"/>
          </p:cNvSpPr>
          <p:nvPr/>
        </p:nvSpPr>
        <p:spPr bwMode="auto">
          <a:xfrm>
            <a:off x="228600" y="228600"/>
            <a:ext cx="8686800" cy="6019800"/>
          </a:xfrm>
          <a:prstGeom prst="rect">
            <a:avLst/>
          </a:prstGeom>
          <a:solidFill>
            <a:srgbClr val="5C81AA"/>
          </a:solidFill>
          <a:ln w="9525">
            <a:noFill/>
            <a:miter lim="800000"/>
            <a:headEnd/>
            <a:tailEnd/>
          </a:ln>
        </p:spPr>
        <p:txBody>
          <a:bodyPr wrap="none" anchor="ctr"/>
          <a:lstStyle/>
          <a:p>
            <a:endParaRPr lang="en-US" baseline="-25000"/>
          </a:p>
        </p:txBody>
      </p:sp>
      <p:sp>
        <p:nvSpPr>
          <p:cNvPr id="6150" name="Rectangle 2"/>
          <p:cNvSpPr txBox="1">
            <a:spLocks noChangeArrowheads="1"/>
          </p:cNvSpPr>
          <p:nvPr/>
        </p:nvSpPr>
        <p:spPr bwMode="auto">
          <a:xfrm>
            <a:off x="685800" y="2743200"/>
            <a:ext cx="7772400" cy="990600"/>
          </a:xfrm>
          <a:prstGeom prst="rect">
            <a:avLst/>
          </a:prstGeom>
          <a:noFill/>
          <a:ln w="9525">
            <a:noFill/>
            <a:miter lim="800000"/>
            <a:headEnd/>
            <a:tailEnd/>
          </a:ln>
        </p:spPr>
        <p:txBody>
          <a:bodyPr anchor="ctr"/>
          <a:lstStyle/>
          <a:p>
            <a:pPr eaLnBrk="1" hangingPunct="1"/>
            <a:r>
              <a:rPr lang="en-US" sz="3600" b="1">
                <a:solidFill>
                  <a:schemeClr val="bg1"/>
                </a:solidFill>
              </a:rPr>
              <a:t>Institutional Capitalization Goals</a:t>
            </a:r>
            <a:endParaRPr lang="en-US" sz="3200" b="1">
              <a:solidFill>
                <a:schemeClr val="bg1"/>
              </a:solidFill>
            </a:endParaRPr>
          </a:p>
        </p:txBody>
      </p:sp>
      <p:sp>
        <p:nvSpPr>
          <p:cNvPr id="6151"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5</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t>About Institutional Capitalization</a:t>
            </a:r>
          </a:p>
        </p:txBody>
      </p:sp>
      <p:sp>
        <p:nvSpPr>
          <p:cNvPr id="5" name="Rectangle 3"/>
          <p:cNvSpPr txBox="1">
            <a:spLocks noChangeArrowheads="1"/>
          </p:cNvSpPr>
          <p:nvPr/>
        </p:nvSpPr>
        <p:spPr bwMode="auto">
          <a:xfrm>
            <a:off x="685800" y="1828800"/>
            <a:ext cx="7772400" cy="4316413"/>
          </a:xfrm>
          <a:prstGeom prst="rect">
            <a:avLst/>
          </a:prstGeom>
          <a:noFill/>
          <a:ln w="9525">
            <a:noFill/>
            <a:miter lim="800000"/>
            <a:headEnd/>
            <a:tailEnd/>
          </a:ln>
        </p:spPr>
        <p:txBody>
          <a:bodyPr/>
          <a:lstStyle/>
          <a:p>
            <a:pPr marL="342900" indent="-342900" eaLnBrk="1" hangingPunct="1">
              <a:lnSpc>
                <a:spcPct val="90000"/>
              </a:lnSpc>
              <a:spcBef>
                <a:spcPct val="20000"/>
              </a:spcBef>
              <a:buFont typeface="Arial" pitchFamily="34" charset="0"/>
              <a:buChar char="•"/>
              <a:defRPr/>
            </a:pPr>
            <a:r>
              <a:rPr lang="en-US" sz="2200" dirty="0">
                <a:solidFill>
                  <a:srgbClr val="454746"/>
                </a:solidFill>
              </a:rPr>
              <a:t>Through the Institutional Capitalization focus area, Kresge expects to see:</a:t>
            </a:r>
          </a:p>
          <a:p>
            <a:pPr marL="742950" lvl="1" indent="-285750" eaLnBrk="1" hangingPunct="1">
              <a:lnSpc>
                <a:spcPct val="90000"/>
              </a:lnSpc>
              <a:spcBef>
                <a:spcPct val="20000"/>
              </a:spcBef>
              <a:buFont typeface="Arial" pitchFamily="34" charset="0"/>
              <a:buChar char="•"/>
              <a:defRPr/>
            </a:pPr>
            <a:r>
              <a:rPr lang="en-US" sz="1400" dirty="0">
                <a:solidFill>
                  <a:srgbClr val="454746"/>
                </a:solidFill>
              </a:rPr>
              <a:t>A </a:t>
            </a:r>
            <a:r>
              <a:rPr lang="en-US" sz="1400" b="1" dirty="0">
                <a:solidFill>
                  <a:srgbClr val="454746"/>
                </a:solidFill>
              </a:rPr>
              <a:t>shared understanding </a:t>
            </a:r>
            <a:r>
              <a:rPr lang="en-US" sz="1400" dirty="0">
                <a:solidFill>
                  <a:srgbClr val="454746"/>
                </a:solidFill>
              </a:rPr>
              <a:t>of basic definitions, principles and practices of capitalization</a:t>
            </a:r>
          </a:p>
          <a:p>
            <a:pPr marL="742950" lvl="1" indent="-285750" eaLnBrk="1" hangingPunct="1">
              <a:lnSpc>
                <a:spcPct val="90000"/>
              </a:lnSpc>
              <a:spcBef>
                <a:spcPct val="20000"/>
              </a:spcBef>
              <a:buFont typeface="Arial" pitchFamily="34" charset="0"/>
              <a:buChar char="•"/>
              <a:defRPr/>
            </a:pPr>
            <a:r>
              <a:rPr lang="en-US" sz="1400" dirty="0">
                <a:solidFill>
                  <a:srgbClr val="454746"/>
                </a:solidFill>
              </a:rPr>
              <a:t>The </a:t>
            </a:r>
            <a:r>
              <a:rPr lang="en-US" sz="1400" b="1" dirty="0">
                <a:solidFill>
                  <a:srgbClr val="454746"/>
                </a:solidFill>
              </a:rPr>
              <a:t>adoption of capitalization best practices </a:t>
            </a:r>
            <a:r>
              <a:rPr lang="en-US" sz="1400" dirty="0">
                <a:solidFill>
                  <a:srgbClr val="454746"/>
                </a:solidFill>
              </a:rPr>
              <a:t>among organizations</a:t>
            </a:r>
          </a:p>
          <a:p>
            <a:pPr marL="742950" lvl="1" indent="-285750" eaLnBrk="1" hangingPunct="1">
              <a:lnSpc>
                <a:spcPct val="90000"/>
              </a:lnSpc>
              <a:spcBef>
                <a:spcPct val="20000"/>
              </a:spcBef>
              <a:buFont typeface="Arial" pitchFamily="34" charset="0"/>
              <a:buChar char="•"/>
              <a:defRPr/>
            </a:pPr>
            <a:r>
              <a:rPr lang="en-US" sz="1400" b="1" dirty="0">
                <a:solidFill>
                  <a:srgbClr val="454746"/>
                </a:solidFill>
              </a:rPr>
              <a:t>Better capitalized arts and cultural institutions </a:t>
            </a:r>
            <a:r>
              <a:rPr lang="en-US" sz="1400" dirty="0">
                <a:solidFill>
                  <a:srgbClr val="454746"/>
                </a:solidFill>
              </a:rPr>
              <a:t>that are stronger and whose business models are more sustainable, where appropriate</a:t>
            </a:r>
          </a:p>
          <a:p>
            <a:pPr marL="742950" lvl="1" indent="-285750" eaLnBrk="1" hangingPunct="1">
              <a:lnSpc>
                <a:spcPct val="90000"/>
              </a:lnSpc>
              <a:spcBef>
                <a:spcPct val="20000"/>
              </a:spcBef>
              <a:buFont typeface="Arial" pitchFamily="34" charset="0"/>
              <a:buChar char="•"/>
              <a:defRPr/>
            </a:pPr>
            <a:r>
              <a:rPr lang="en-US" sz="1400" dirty="0">
                <a:solidFill>
                  <a:srgbClr val="454746"/>
                </a:solidFill>
              </a:rPr>
              <a:t>Arts and cultural </a:t>
            </a:r>
            <a:r>
              <a:rPr lang="en-US" sz="1400" b="1" dirty="0">
                <a:solidFill>
                  <a:srgbClr val="454746"/>
                </a:solidFill>
              </a:rPr>
              <a:t>institutions that are well positioned to produce high quality, impactful, innovative and relevant artistic product</a:t>
            </a:r>
            <a:endParaRPr lang="en-US" sz="1400" dirty="0">
              <a:solidFill>
                <a:srgbClr val="454746"/>
              </a:solidFill>
            </a:endParaRPr>
          </a:p>
          <a:p>
            <a:pPr marL="342900" indent="-342900" eaLnBrk="1" hangingPunct="1">
              <a:spcBef>
                <a:spcPct val="20000"/>
              </a:spcBef>
              <a:buFontTx/>
              <a:buChar char="•"/>
              <a:defRPr/>
            </a:pPr>
            <a:r>
              <a:rPr lang="en-US" sz="2200" dirty="0">
                <a:solidFill>
                  <a:srgbClr val="454746"/>
                </a:solidFill>
              </a:rPr>
              <a:t>This focus area provides support in </a:t>
            </a:r>
            <a:r>
              <a:rPr lang="en-US" sz="2200" dirty="0" smtClean="0">
                <a:solidFill>
                  <a:srgbClr val="454746"/>
                </a:solidFill>
              </a:rPr>
              <a:t>four </a:t>
            </a:r>
            <a:r>
              <a:rPr lang="en-US" sz="2200" dirty="0">
                <a:solidFill>
                  <a:srgbClr val="454746"/>
                </a:solidFill>
              </a:rPr>
              <a:t>areas:</a:t>
            </a:r>
          </a:p>
          <a:p>
            <a:pPr marL="800100" lvl="1" indent="-342900" eaLnBrk="1" hangingPunct="1">
              <a:spcBef>
                <a:spcPct val="20000"/>
              </a:spcBef>
              <a:buFontTx/>
              <a:buChar char="•"/>
              <a:defRPr/>
            </a:pPr>
            <a:r>
              <a:rPr lang="en-US" sz="1400" dirty="0">
                <a:solidFill>
                  <a:srgbClr val="454746"/>
                </a:solidFill>
              </a:rPr>
              <a:t>Field-wide efforts to promote and adopt capitalization principles</a:t>
            </a:r>
          </a:p>
          <a:p>
            <a:pPr marL="800100" lvl="1" indent="-342900" eaLnBrk="1" hangingPunct="1">
              <a:spcBef>
                <a:spcPct val="20000"/>
              </a:spcBef>
              <a:buFontTx/>
              <a:buChar char="•"/>
              <a:defRPr/>
            </a:pPr>
            <a:r>
              <a:rPr lang="en-US" sz="1400" b="1" dirty="0">
                <a:solidFill>
                  <a:srgbClr val="454746"/>
                </a:solidFill>
                <a:hlinkClick r:id="rId4"/>
              </a:rPr>
              <a:t>Facility Investments and Building Reserves</a:t>
            </a:r>
            <a:endParaRPr lang="en-US" sz="1400" b="1" dirty="0">
              <a:solidFill>
                <a:srgbClr val="454746"/>
              </a:solidFill>
            </a:endParaRPr>
          </a:p>
          <a:p>
            <a:pPr marL="800100" lvl="1" indent="-342900" eaLnBrk="1" hangingPunct="1">
              <a:spcBef>
                <a:spcPct val="20000"/>
              </a:spcBef>
              <a:buFontTx/>
              <a:buChar char="•"/>
              <a:defRPr/>
            </a:pPr>
            <a:r>
              <a:rPr lang="en-US" sz="1400" dirty="0">
                <a:solidFill>
                  <a:srgbClr val="454746"/>
                </a:solidFill>
              </a:rPr>
              <a:t>Sector Leaders</a:t>
            </a:r>
          </a:p>
          <a:p>
            <a:pPr marL="800100" lvl="1" indent="-342900" eaLnBrk="1" hangingPunct="1">
              <a:spcBef>
                <a:spcPct val="20000"/>
              </a:spcBef>
              <a:buFontTx/>
              <a:buChar char="•"/>
              <a:defRPr/>
            </a:pPr>
            <a:r>
              <a:rPr lang="en-US" sz="1400" dirty="0" smtClean="0">
                <a:solidFill>
                  <a:srgbClr val="454746"/>
                </a:solidFill>
              </a:rPr>
              <a:t>Strengthening </a:t>
            </a:r>
            <a:r>
              <a:rPr lang="en-US" sz="1400" dirty="0">
                <a:solidFill>
                  <a:srgbClr val="454746"/>
                </a:solidFill>
              </a:rPr>
              <a:t>Arts Facilities Effectively (SAFE)</a:t>
            </a:r>
          </a:p>
          <a:p>
            <a:pPr marL="285750" indent="-285750" eaLnBrk="1" hangingPunct="1">
              <a:lnSpc>
                <a:spcPct val="90000"/>
              </a:lnSpc>
              <a:spcBef>
                <a:spcPct val="20000"/>
              </a:spcBef>
              <a:defRPr/>
            </a:pPr>
            <a:endParaRPr lang="en-US" dirty="0">
              <a:solidFill>
                <a:srgbClr val="454746"/>
              </a:solidFill>
            </a:endParaRPr>
          </a:p>
          <a:p>
            <a:pPr marL="342900" indent="-342900" eaLnBrk="1" hangingPunct="1">
              <a:lnSpc>
                <a:spcPct val="90000"/>
              </a:lnSpc>
              <a:spcBef>
                <a:spcPct val="20000"/>
              </a:spcBef>
              <a:defRPr/>
            </a:pPr>
            <a:r>
              <a:rPr lang="en-US" sz="1800" dirty="0">
                <a:solidFill>
                  <a:srgbClr val="454746"/>
                </a:solidFill>
              </a:rPr>
              <a:t/>
            </a:r>
            <a:br>
              <a:rPr lang="en-US" sz="1800" dirty="0">
                <a:solidFill>
                  <a:srgbClr val="454746"/>
                </a:solidFill>
              </a:rPr>
            </a:br>
            <a:endParaRPr lang="en-US" sz="1800" dirty="0">
              <a:solidFill>
                <a:srgbClr val="454746"/>
              </a:solidFill>
            </a:endParaRPr>
          </a:p>
          <a:p>
            <a:pPr marL="342900" indent="-342900" eaLnBrk="1" hangingPunct="1">
              <a:lnSpc>
                <a:spcPct val="90000"/>
              </a:lnSpc>
              <a:spcBef>
                <a:spcPct val="20000"/>
              </a:spcBef>
              <a:buFontTx/>
              <a:buChar char="•"/>
              <a:defRPr/>
            </a:pPr>
            <a:endParaRPr lang="en-US" dirty="0">
              <a:solidFill>
                <a:srgbClr val="454746"/>
              </a:solidFill>
            </a:endParaRPr>
          </a:p>
          <a:p>
            <a:pPr marL="742950" lvl="1" indent="-285750" eaLnBrk="1" hangingPunct="1">
              <a:lnSpc>
                <a:spcPct val="90000"/>
              </a:lnSpc>
              <a:spcBef>
                <a:spcPct val="20000"/>
              </a:spcBef>
              <a:defRPr/>
            </a:pPr>
            <a:endParaRPr lang="en-US" sz="1800" dirty="0">
              <a:solidFill>
                <a:srgbClr val="454746"/>
              </a:solidFill>
            </a:endParaRPr>
          </a:p>
          <a:p>
            <a:pPr marL="742950" lvl="1" indent="-285750" eaLnBrk="1" hangingPunct="1">
              <a:lnSpc>
                <a:spcPct val="90000"/>
              </a:lnSpc>
              <a:spcBef>
                <a:spcPct val="20000"/>
              </a:spcBef>
              <a:buFontTx/>
              <a:buChar char="–"/>
              <a:defRPr/>
            </a:pPr>
            <a:endParaRPr lang="en-US" sz="1800" dirty="0">
              <a:solidFill>
                <a:srgbClr val="454746"/>
              </a:solidFill>
            </a:endParaRPr>
          </a:p>
        </p:txBody>
      </p:sp>
      <p:sp>
        <p:nvSpPr>
          <p:cNvPr id="7174"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6</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1000"/>
                                        <p:tgtEl>
                                          <p:spTgt spid="5">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1000"/>
                                        <p:tgtEl>
                                          <p:spTgt spid="5">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1000"/>
                                        <p:tgtEl>
                                          <p:spTgt spid="5">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fade">
                                      <p:cBhvr>
                                        <p:cTn id="19" dur="1000"/>
                                        <p:tgtEl>
                                          <p:spTgt spid="5">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fade">
                                      <p:cBhvr>
                                        <p:cTn id="24" dur="1000"/>
                                        <p:tgtEl>
                                          <p:spTgt spid="5">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fade">
                                      <p:cBhvr>
                                        <p:cTn id="27" dur="1000"/>
                                        <p:tgtEl>
                                          <p:spTgt spid="5">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5">
                                            <p:txEl>
                                              <p:pRg st="7" end="7"/>
                                            </p:txEl>
                                          </p:spTgt>
                                        </p:tgtEl>
                                        <p:attrNameLst>
                                          <p:attrName>style.visibility</p:attrName>
                                        </p:attrNameLst>
                                      </p:cBhvr>
                                      <p:to>
                                        <p:strVal val="visible"/>
                                      </p:to>
                                    </p:set>
                                    <p:animEffect transition="in" filter="fade">
                                      <p:cBhvr>
                                        <p:cTn id="30" dur="1000"/>
                                        <p:tgtEl>
                                          <p:spTgt spid="5">
                                            <p:txEl>
                                              <p:pRg st="7" end="7"/>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5">
                                            <p:txEl>
                                              <p:pRg st="8" end="8"/>
                                            </p:txEl>
                                          </p:spTgt>
                                        </p:tgtEl>
                                        <p:attrNameLst>
                                          <p:attrName>style.visibility</p:attrName>
                                        </p:attrNameLst>
                                      </p:cBhvr>
                                      <p:to>
                                        <p:strVal val="visible"/>
                                      </p:to>
                                    </p:set>
                                    <p:animEffect transition="in" filter="fade">
                                      <p:cBhvr>
                                        <p:cTn id="33" dur="1000"/>
                                        <p:tgtEl>
                                          <p:spTgt spid="5">
                                            <p:txEl>
                                              <p:pRg st="8" end="8"/>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5">
                                            <p:txEl>
                                              <p:pRg st="9" end="9"/>
                                            </p:txEl>
                                          </p:spTgt>
                                        </p:tgtEl>
                                        <p:attrNameLst>
                                          <p:attrName>style.visibility</p:attrName>
                                        </p:attrNameLst>
                                      </p:cBhvr>
                                      <p:to>
                                        <p:strVal val="visible"/>
                                      </p:to>
                                    </p:set>
                                    <p:animEffect transition="in" filter="fade">
                                      <p:cBhvr>
                                        <p:cTn id="36" dur="1000"/>
                                        <p:tgtEl>
                                          <p:spTgt spid="5">
                                            <p:txEl>
                                              <p:pRg st="9" end="9"/>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5">
                                            <p:txEl>
                                              <p:pRg st="11" end="11"/>
                                            </p:txEl>
                                          </p:spTgt>
                                        </p:tgtEl>
                                        <p:attrNameLst>
                                          <p:attrName>style.visibility</p:attrName>
                                        </p:attrNameLst>
                                      </p:cBhvr>
                                      <p:to>
                                        <p:strVal val="visible"/>
                                      </p:to>
                                    </p:set>
                                    <p:animEffect transition="in" filter="fade">
                                      <p:cBhvr>
                                        <p:cTn id="41" dur="1000"/>
                                        <p:tgtEl>
                                          <p:spTgt spid="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685800" y="304800"/>
            <a:ext cx="8153400" cy="1143000"/>
          </a:xfrm>
        </p:spPr>
        <p:txBody>
          <a:bodyPr/>
          <a:lstStyle/>
          <a:p>
            <a:r>
              <a:rPr lang="en-US" smtClean="0"/>
              <a:t>About Facility Investments and Building Reserves</a:t>
            </a:r>
          </a:p>
        </p:txBody>
      </p:sp>
      <p:sp>
        <p:nvSpPr>
          <p:cNvPr id="5" name="Rectangle 3"/>
          <p:cNvSpPr txBox="1">
            <a:spLocks noChangeArrowheads="1"/>
          </p:cNvSpPr>
          <p:nvPr/>
        </p:nvSpPr>
        <p:spPr bwMode="auto">
          <a:xfrm>
            <a:off x="685800" y="1828800"/>
            <a:ext cx="7772400" cy="4038600"/>
          </a:xfrm>
          <a:prstGeom prst="rect">
            <a:avLst/>
          </a:prstGeom>
          <a:noFill/>
          <a:ln w="9525">
            <a:noFill/>
            <a:miter lim="800000"/>
            <a:headEnd/>
            <a:tailEnd/>
          </a:ln>
        </p:spPr>
        <p:txBody>
          <a:bodyPr/>
          <a:lstStyle/>
          <a:p>
            <a:pPr marL="285750" indent="-285750" eaLnBrk="1" hangingPunct="1">
              <a:lnSpc>
                <a:spcPct val="90000"/>
              </a:lnSpc>
              <a:spcBef>
                <a:spcPct val="20000"/>
              </a:spcBef>
              <a:spcAft>
                <a:spcPts val="600"/>
              </a:spcAft>
              <a:defRPr/>
            </a:pPr>
            <a:r>
              <a:rPr lang="en-US" sz="2200" dirty="0">
                <a:solidFill>
                  <a:srgbClr val="454746"/>
                </a:solidFill>
              </a:rPr>
              <a:t>Why facility investments and building reserves</a:t>
            </a:r>
            <a:r>
              <a:rPr lang="en-US" sz="2200" dirty="0" smtClean="0">
                <a:solidFill>
                  <a:srgbClr val="454746"/>
                </a:solidFill>
              </a:rPr>
              <a:t>?</a:t>
            </a:r>
            <a:endParaRPr lang="en-US" sz="2200" dirty="0">
              <a:solidFill>
                <a:srgbClr val="454746"/>
              </a:solidFill>
            </a:endParaRPr>
          </a:p>
          <a:p>
            <a:pPr marL="731520" lvl="1" indent="-342900" eaLnBrk="1" hangingPunct="1">
              <a:lnSpc>
                <a:spcPct val="90000"/>
              </a:lnSpc>
              <a:spcBef>
                <a:spcPct val="20000"/>
              </a:spcBef>
              <a:spcAft>
                <a:spcPts val="600"/>
              </a:spcAft>
              <a:buFont typeface="Arial" pitchFamily="34" charset="0"/>
              <a:buChar char="•"/>
              <a:defRPr/>
            </a:pPr>
            <a:endParaRPr lang="en-US" sz="1600" dirty="0" smtClean="0">
              <a:solidFill>
                <a:srgbClr val="454746"/>
              </a:solidFill>
            </a:endParaRPr>
          </a:p>
          <a:p>
            <a:pPr marL="731520" lvl="1" indent="-342900" eaLnBrk="1" hangingPunct="1">
              <a:lnSpc>
                <a:spcPct val="90000"/>
              </a:lnSpc>
              <a:spcBef>
                <a:spcPct val="20000"/>
              </a:spcBef>
              <a:spcAft>
                <a:spcPts val="600"/>
              </a:spcAft>
              <a:buFont typeface="Arial" pitchFamily="34" charset="0"/>
              <a:buChar char="•"/>
              <a:defRPr/>
            </a:pPr>
            <a:r>
              <a:rPr lang="en-US" sz="1600" dirty="0" smtClean="0">
                <a:solidFill>
                  <a:srgbClr val="454746"/>
                </a:solidFill>
              </a:rPr>
              <a:t>The </a:t>
            </a:r>
            <a:r>
              <a:rPr lang="en-US" sz="1600" dirty="0">
                <a:solidFill>
                  <a:srgbClr val="454746"/>
                </a:solidFill>
              </a:rPr>
              <a:t>Arts and Culture Team’s Institutional Capitalization focus area uses facilities and building reserves as an entree to help organizations examine their level of comprehensive capitalization</a:t>
            </a:r>
          </a:p>
          <a:p>
            <a:pPr marL="731520" lvl="1" indent="-285750" eaLnBrk="1" hangingPunct="1">
              <a:lnSpc>
                <a:spcPct val="90000"/>
              </a:lnSpc>
              <a:spcBef>
                <a:spcPct val="20000"/>
              </a:spcBef>
              <a:buFont typeface="Arial" pitchFamily="34" charset="0"/>
              <a:buChar char="•"/>
              <a:defRPr/>
            </a:pPr>
            <a:r>
              <a:rPr lang="en-US" sz="1600" dirty="0">
                <a:solidFill>
                  <a:srgbClr val="454746"/>
                </a:solidFill>
              </a:rPr>
              <a:t>While this grant opportunity places an emphasis on facility investments and building reserves, it is truly about comprehensive organizational capitalization</a:t>
            </a:r>
          </a:p>
          <a:p>
            <a:pPr marL="285750" indent="-285750" eaLnBrk="1" hangingPunct="1">
              <a:lnSpc>
                <a:spcPct val="90000"/>
              </a:lnSpc>
              <a:spcBef>
                <a:spcPct val="20000"/>
              </a:spcBef>
              <a:defRPr/>
            </a:pPr>
            <a:endParaRPr lang="en-US" dirty="0">
              <a:solidFill>
                <a:srgbClr val="454746"/>
              </a:solidFill>
            </a:endParaRPr>
          </a:p>
          <a:p>
            <a:pPr marL="342900" indent="-342900" eaLnBrk="1" hangingPunct="1">
              <a:lnSpc>
                <a:spcPct val="90000"/>
              </a:lnSpc>
              <a:spcBef>
                <a:spcPct val="20000"/>
              </a:spcBef>
              <a:defRPr/>
            </a:pPr>
            <a:r>
              <a:rPr lang="en-US" sz="1800" dirty="0">
                <a:solidFill>
                  <a:srgbClr val="454746"/>
                </a:solidFill>
              </a:rPr>
              <a:t/>
            </a:r>
            <a:br>
              <a:rPr lang="en-US" sz="1800" dirty="0">
                <a:solidFill>
                  <a:srgbClr val="454746"/>
                </a:solidFill>
              </a:rPr>
            </a:br>
            <a:endParaRPr lang="en-US" sz="1800" dirty="0">
              <a:solidFill>
                <a:srgbClr val="454746"/>
              </a:solidFill>
            </a:endParaRPr>
          </a:p>
          <a:p>
            <a:pPr marL="342900" indent="-342900" eaLnBrk="1" hangingPunct="1">
              <a:lnSpc>
                <a:spcPct val="90000"/>
              </a:lnSpc>
              <a:spcBef>
                <a:spcPct val="20000"/>
              </a:spcBef>
              <a:buFontTx/>
              <a:buChar char="•"/>
              <a:defRPr/>
            </a:pPr>
            <a:endParaRPr lang="en-US" dirty="0">
              <a:solidFill>
                <a:srgbClr val="454746"/>
              </a:solidFill>
            </a:endParaRPr>
          </a:p>
          <a:p>
            <a:pPr marL="742950" lvl="1" indent="-285750" eaLnBrk="1" hangingPunct="1">
              <a:lnSpc>
                <a:spcPct val="90000"/>
              </a:lnSpc>
              <a:spcBef>
                <a:spcPct val="20000"/>
              </a:spcBef>
              <a:defRPr/>
            </a:pPr>
            <a:endParaRPr lang="en-US" sz="1800" dirty="0">
              <a:solidFill>
                <a:srgbClr val="454746"/>
              </a:solidFill>
            </a:endParaRPr>
          </a:p>
          <a:p>
            <a:pPr marL="742950" lvl="1" indent="-285750" eaLnBrk="1" hangingPunct="1">
              <a:lnSpc>
                <a:spcPct val="90000"/>
              </a:lnSpc>
              <a:spcBef>
                <a:spcPct val="20000"/>
              </a:spcBef>
              <a:buFontTx/>
              <a:buChar char="–"/>
              <a:defRPr/>
            </a:pPr>
            <a:endParaRPr lang="en-US" sz="1800" dirty="0">
              <a:solidFill>
                <a:srgbClr val="454746"/>
              </a:solidFill>
            </a:endParaRPr>
          </a:p>
        </p:txBody>
      </p:sp>
      <p:sp>
        <p:nvSpPr>
          <p:cNvPr id="8198"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7</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endParaRPr lang="en-US" smtClean="0"/>
          </a:p>
        </p:txBody>
      </p:sp>
      <p:sp>
        <p:nvSpPr>
          <p:cNvPr id="9221" name="Rectangle 4"/>
          <p:cNvSpPr>
            <a:spLocks noChangeArrowheads="1"/>
          </p:cNvSpPr>
          <p:nvPr/>
        </p:nvSpPr>
        <p:spPr bwMode="auto">
          <a:xfrm>
            <a:off x="228600" y="228600"/>
            <a:ext cx="8686800" cy="6019800"/>
          </a:xfrm>
          <a:prstGeom prst="rect">
            <a:avLst/>
          </a:prstGeom>
          <a:solidFill>
            <a:srgbClr val="5C81AA"/>
          </a:solidFill>
          <a:ln w="9525">
            <a:noFill/>
            <a:miter lim="800000"/>
            <a:headEnd/>
            <a:tailEnd/>
          </a:ln>
        </p:spPr>
        <p:txBody>
          <a:bodyPr wrap="none" anchor="ctr"/>
          <a:lstStyle/>
          <a:p>
            <a:endParaRPr lang="en-US" baseline="-25000"/>
          </a:p>
        </p:txBody>
      </p:sp>
      <p:sp>
        <p:nvSpPr>
          <p:cNvPr id="9222" name="Rectangle 2"/>
          <p:cNvSpPr txBox="1">
            <a:spLocks noChangeArrowheads="1"/>
          </p:cNvSpPr>
          <p:nvPr/>
        </p:nvSpPr>
        <p:spPr bwMode="auto">
          <a:xfrm>
            <a:off x="685800" y="2743200"/>
            <a:ext cx="7772400" cy="990600"/>
          </a:xfrm>
          <a:prstGeom prst="rect">
            <a:avLst/>
          </a:prstGeom>
          <a:noFill/>
          <a:ln w="9525">
            <a:noFill/>
            <a:miter lim="800000"/>
            <a:headEnd/>
            <a:tailEnd/>
          </a:ln>
        </p:spPr>
        <p:txBody>
          <a:bodyPr anchor="ctr"/>
          <a:lstStyle/>
          <a:p>
            <a:pPr eaLnBrk="1" hangingPunct="1"/>
            <a:r>
              <a:rPr lang="en-US" sz="3600" b="1">
                <a:solidFill>
                  <a:schemeClr val="bg1"/>
                </a:solidFill>
              </a:rPr>
              <a:t>Capitalization</a:t>
            </a:r>
            <a:endParaRPr lang="en-US" sz="3200" b="1">
              <a:solidFill>
                <a:schemeClr val="bg1"/>
              </a:solidFill>
            </a:endParaRPr>
          </a:p>
        </p:txBody>
      </p:sp>
      <p:sp>
        <p:nvSpPr>
          <p:cNvPr id="9223"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8</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mtClean="0"/>
              <a:t>What is Capitalization?</a:t>
            </a:r>
          </a:p>
        </p:txBody>
      </p:sp>
      <p:sp>
        <p:nvSpPr>
          <p:cNvPr id="5" name="Rectangle 3"/>
          <p:cNvSpPr txBox="1">
            <a:spLocks noChangeArrowheads="1"/>
          </p:cNvSpPr>
          <p:nvPr/>
        </p:nvSpPr>
        <p:spPr bwMode="auto">
          <a:xfrm>
            <a:off x="414670" y="1600200"/>
            <a:ext cx="8165768" cy="4267200"/>
          </a:xfrm>
          <a:prstGeom prst="rect">
            <a:avLst/>
          </a:prstGeom>
          <a:noFill/>
          <a:ln w="9525">
            <a:noFill/>
            <a:miter lim="800000"/>
            <a:headEnd/>
            <a:tailEnd/>
          </a:ln>
        </p:spPr>
        <p:txBody>
          <a:bodyPr/>
          <a:lstStyle/>
          <a:p>
            <a:pPr marL="285750" indent="-285750" eaLnBrk="1" hangingPunct="1">
              <a:lnSpc>
                <a:spcPct val="90000"/>
              </a:lnSpc>
              <a:spcBef>
                <a:spcPct val="20000"/>
              </a:spcBef>
              <a:buFont typeface="Arial" pitchFamily="34" charset="0"/>
              <a:buChar char="•"/>
              <a:defRPr/>
            </a:pPr>
            <a:r>
              <a:rPr lang="en-US" sz="1600" b="1" dirty="0">
                <a:solidFill>
                  <a:srgbClr val="454746"/>
                </a:solidFill>
              </a:rPr>
              <a:t>Capitalization is the accumulation and application of resources </a:t>
            </a:r>
            <a:r>
              <a:rPr lang="en-US" sz="1600" dirty="0">
                <a:solidFill>
                  <a:srgbClr val="454746"/>
                </a:solidFill>
              </a:rPr>
              <a:t>(operating </a:t>
            </a:r>
            <a:r>
              <a:rPr lang="en-US" sz="1600" dirty="0" smtClean="0">
                <a:solidFill>
                  <a:srgbClr val="454746"/>
                </a:solidFill>
              </a:rPr>
              <a:t>and working </a:t>
            </a:r>
            <a:r>
              <a:rPr lang="en-US" sz="1600" dirty="0">
                <a:solidFill>
                  <a:srgbClr val="454746"/>
                </a:solidFill>
              </a:rPr>
              <a:t>capital, operating reserve, risk capital, endowment and building reserve) </a:t>
            </a:r>
            <a:r>
              <a:rPr lang="en-US" sz="1600" b="1" dirty="0" smtClean="0">
                <a:solidFill>
                  <a:srgbClr val="454746"/>
                </a:solidFill>
              </a:rPr>
              <a:t>to support </a:t>
            </a:r>
            <a:r>
              <a:rPr lang="en-US" sz="1600" b="1" dirty="0">
                <a:solidFill>
                  <a:srgbClr val="454746"/>
                </a:solidFill>
              </a:rPr>
              <a:t>achievement of an organization’s mission over time.</a:t>
            </a:r>
          </a:p>
          <a:p>
            <a:pPr marL="342900" indent="-342900" eaLnBrk="1" hangingPunct="1">
              <a:lnSpc>
                <a:spcPct val="90000"/>
              </a:lnSpc>
              <a:spcBef>
                <a:spcPct val="20000"/>
              </a:spcBef>
              <a:defRPr/>
            </a:pPr>
            <a:r>
              <a:rPr lang="en-US" sz="2000" dirty="0">
                <a:solidFill>
                  <a:srgbClr val="454746"/>
                </a:solidFill>
              </a:rPr>
              <a:t/>
            </a:r>
            <a:br>
              <a:rPr lang="en-US" sz="2000" dirty="0">
                <a:solidFill>
                  <a:srgbClr val="454746"/>
                </a:solidFill>
              </a:rPr>
            </a:br>
            <a:endParaRPr lang="en-US" sz="2000" dirty="0">
              <a:solidFill>
                <a:srgbClr val="454746"/>
              </a:solidFill>
            </a:endParaRPr>
          </a:p>
          <a:p>
            <a:pPr marL="342900" indent="-342900" eaLnBrk="1" hangingPunct="1">
              <a:lnSpc>
                <a:spcPct val="90000"/>
              </a:lnSpc>
              <a:spcBef>
                <a:spcPct val="20000"/>
              </a:spcBef>
              <a:buFontTx/>
              <a:buChar char="•"/>
              <a:defRPr/>
            </a:pPr>
            <a:endParaRPr lang="en-US" dirty="0">
              <a:solidFill>
                <a:srgbClr val="454746"/>
              </a:solidFill>
            </a:endParaRPr>
          </a:p>
          <a:p>
            <a:pPr marL="742950" lvl="1" indent="-285750" eaLnBrk="1" hangingPunct="1">
              <a:lnSpc>
                <a:spcPct val="90000"/>
              </a:lnSpc>
              <a:spcBef>
                <a:spcPct val="20000"/>
              </a:spcBef>
              <a:defRPr/>
            </a:pPr>
            <a:endParaRPr lang="en-US" sz="1800" dirty="0">
              <a:solidFill>
                <a:srgbClr val="454746"/>
              </a:solidFill>
            </a:endParaRPr>
          </a:p>
          <a:p>
            <a:pPr marL="742950" lvl="1" indent="-285750" eaLnBrk="1" hangingPunct="1">
              <a:lnSpc>
                <a:spcPct val="90000"/>
              </a:lnSpc>
              <a:spcBef>
                <a:spcPct val="20000"/>
              </a:spcBef>
              <a:buFontTx/>
              <a:buChar char="–"/>
              <a:defRPr/>
            </a:pPr>
            <a:endParaRPr lang="en-US" sz="1800" dirty="0">
              <a:solidFill>
                <a:srgbClr val="454746"/>
              </a:solidFill>
            </a:endParaRPr>
          </a:p>
        </p:txBody>
      </p:sp>
      <p:grpSp>
        <p:nvGrpSpPr>
          <p:cNvPr id="10246" name="Group 28"/>
          <p:cNvGrpSpPr>
            <a:grpSpLocks/>
          </p:cNvGrpSpPr>
          <p:nvPr/>
        </p:nvGrpSpPr>
        <p:grpSpPr bwMode="auto">
          <a:xfrm>
            <a:off x="397207" y="2591206"/>
            <a:ext cx="8283576" cy="3124200"/>
            <a:chOff x="439737" y="2998146"/>
            <a:chExt cx="8283575" cy="3304229"/>
          </a:xfrm>
        </p:grpSpPr>
        <p:grpSp>
          <p:nvGrpSpPr>
            <p:cNvPr id="10251" name="Group 29"/>
            <p:cNvGrpSpPr>
              <a:grpSpLocks/>
            </p:cNvGrpSpPr>
            <p:nvPr/>
          </p:nvGrpSpPr>
          <p:grpSpPr bwMode="auto">
            <a:xfrm>
              <a:off x="439737" y="2998146"/>
              <a:ext cx="5482597" cy="3304229"/>
              <a:chOff x="439737" y="2998146"/>
              <a:chExt cx="5482597" cy="3304229"/>
            </a:xfrm>
          </p:grpSpPr>
          <p:sp>
            <p:nvSpPr>
              <p:cNvPr id="39" name="Rounded Rectangle 38"/>
              <p:cNvSpPr/>
              <p:nvPr/>
            </p:nvSpPr>
            <p:spPr>
              <a:xfrm>
                <a:off x="439737" y="2998146"/>
                <a:ext cx="5482597" cy="3304229"/>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0" name="Rounded Rectangle 39"/>
              <p:cNvSpPr/>
              <p:nvPr/>
            </p:nvSpPr>
            <p:spPr>
              <a:xfrm>
                <a:off x="685172" y="4932329"/>
                <a:ext cx="1143000" cy="1279381"/>
              </a:xfrm>
              <a:prstGeom prst="roundRect">
                <a:avLst/>
              </a:prstGeom>
              <a:solidFill>
                <a:srgbClr val="8CA6C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dirty="0">
                    <a:solidFill>
                      <a:schemeClr val="tx1"/>
                    </a:solidFill>
                  </a:rPr>
                  <a:t>Design, test, and refine effective programs</a:t>
                </a:r>
              </a:p>
            </p:txBody>
          </p:sp>
          <p:sp>
            <p:nvSpPr>
              <p:cNvPr id="41" name="Rounded Rectangle 40"/>
              <p:cNvSpPr/>
              <p:nvPr/>
            </p:nvSpPr>
            <p:spPr>
              <a:xfrm>
                <a:off x="1952839" y="4932329"/>
                <a:ext cx="1143000" cy="1279381"/>
              </a:xfrm>
              <a:prstGeom prst="roundRect">
                <a:avLst/>
              </a:prstGeom>
              <a:solidFill>
                <a:srgbClr val="8CA6C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dirty="0">
                    <a:solidFill>
                      <a:schemeClr val="tx1"/>
                    </a:solidFill>
                  </a:rPr>
                  <a:t>Deliver high quality and effective programs</a:t>
                </a:r>
              </a:p>
            </p:txBody>
          </p:sp>
          <p:sp>
            <p:nvSpPr>
              <p:cNvPr id="42" name="Rounded Rectangle 41"/>
              <p:cNvSpPr/>
              <p:nvPr/>
            </p:nvSpPr>
            <p:spPr>
              <a:xfrm>
                <a:off x="3218108" y="4932329"/>
                <a:ext cx="1143000" cy="1279381"/>
              </a:xfrm>
              <a:prstGeom prst="roundRect">
                <a:avLst/>
              </a:prstGeom>
              <a:solidFill>
                <a:srgbClr val="8CA6C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dirty="0">
                    <a:solidFill>
                      <a:schemeClr val="tx1"/>
                    </a:solidFill>
                  </a:rPr>
                  <a:t>Maintain adequate supportive infrastructure</a:t>
                </a:r>
              </a:p>
            </p:txBody>
          </p:sp>
          <p:cxnSp>
            <p:nvCxnSpPr>
              <p:cNvPr id="45" name="Straight Arrow Connector 44"/>
              <p:cNvCxnSpPr>
                <a:stCxn id="49" idx="2"/>
                <a:endCxn id="41" idx="0"/>
              </p:cNvCxnSpPr>
              <p:nvPr/>
            </p:nvCxnSpPr>
            <p:spPr>
              <a:xfrm flipH="1">
                <a:off x="2524339" y="4638507"/>
                <a:ext cx="738090" cy="29382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49" idx="2"/>
                <a:endCxn id="42" idx="0"/>
              </p:cNvCxnSpPr>
              <p:nvPr/>
            </p:nvCxnSpPr>
            <p:spPr>
              <a:xfrm>
                <a:off x="3262428" y="4638507"/>
                <a:ext cx="527180" cy="29382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endCxn id="40" idx="0"/>
              </p:cNvCxnSpPr>
              <p:nvPr/>
            </p:nvCxnSpPr>
            <p:spPr>
              <a:xfrm rot="16200000" flipH="1">
                <a:off x="955554" y="4631211"/>
                <a:ext cx="564137" cy="381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8" name="Rounded Rectangle 47"/>
              <p:cNvSpPr/>
              <p:nvPr/>
            </p:nvSpPr>
            <p:spPr>
              <a:xfrm>
                <a:off x="715930" y="3723465"/>
                <a:ext cx="1371600" cy="915043"/>
              </a:xfrm>
              <a:prstGeom prst="roundRect">
                <a:avLst/>
              </a:prstGeom>
              <a:solidFill>
                <a:srgbClr val="5C80A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t>Risk Capital</a:t>
                </a:r>
              </a:p>
            </p:txBody>
          </p:sp>
          <p:sp>
            <p:nvSpPr>
              <p:cNvPr id="49" name="Rounded Rectangle 48"/>
              <p:cNvSpPr/>
              <p:nvPr/>
            </p:nvSpPr>
            <p:spPr>
              <a:xfrm>
                <a:off x="2576629" y="3723465"/>
                <a:ext cx="1371600" cy="915043"/>
              </a:xfrm>
              <a:prstGeom prst="roundRect">
                <a:avLst/>
              </a:prstGeom>
              <a:solidFill>
                <a:srgbClr val="5C80A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t>Operating and Working Capital</a:t>
                </a:r>
              </a:p>
            </p:txBody>
          </p:sp>
          <p:sp>
            <p:nvSpPr>
              <p:cNvPr id="50" name="Rounded Rectangle 49"/>
              <p:cNvSpPr/>
              <p:nvPr/>
            </p:nvSpPr>
            <p:spPr>
              <a:xfrm>
                <a:off x="4316826" y="3723465"/>
                <a:ext cx="1371600" cy="915043"/>
              </a:xfrm>
              <a:prstGeom prst="roundRect">
                <a:avLst/>
              </a:prstGeom>
              <a:solidFill>
                <a:srgbClr val="5C80A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t>Operating Reserve</a:t>
                </a:r>
              </a:p>
            </p:txBody>
          </p:sp>
          <p:sp>
            <p:nvSpPr>
              <p:cNvPr id="51" name="TextBox 50"/>
              <p:cNvSpPr txBox="1"/>
              <p:nvPr/>
            </p:nvSpPr>
            <p:spPr>
              <a:xfrm>
                <a:off x="609600" y="3159328"/>
                <a:ext cx="4832349" cy="423166"/>
              </a:xfrm>
              <a:prstGeom prst="rect">
                <a:avLst/>
              </a:prstGeom>
              <a:noFill/>
            </p:spPr>
            <p:txBody>
              <a:bodyPr>
                <a:spAutoFit/>
              </a:bodyPr>
              <a:lstStyle/>
              <a:p>
                <a:pPr algn="ctr">
                  <a:defRPr/>
                </a:pPr>
                <a:r>
                  <a:rPr lang="en-US" sz="2000" b="1" dirty="0">
                    <a:solidFill>
                      <a:schemeClr val="tx2">
                        <a:lumMod val="50000"/>
                      </a:schemeClr>
                    </a:solidFill>
                    <a:latin typeface="+mj-lt"/>
                  </a:rPr>
                  <a:t>Elements Needed by All</a:t>
                </a:r>
              </a:p>
            </p:txBody>
          </p:sp>
          <p:cxnSp>
            <p:nvCxnSpPr>
              <p:cNvPr id="44" name="Straight Arrow Connector 43"/>
              <p:cNvCxnSpPr>
                <a:stCxn id="50" idx="2"/>
                <a:endCxn id="52" idx="0"/>
              </p:cNvCxnSpPr>
              <p:nvPr/>
            </p:nvCxnSpPr>
            <p:spPr>
              <a:xfrm>
                <a:off x="5002626" y="4638507"/>
                <a:ext cx="61119" cy="29382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10252" name="Group 30"/>
            <p:cNvGrpSpPr>
              <a:grpSpLocks/>
            </p:cNvGrpSpPr>
            <p:nvPr/>
          </p:nvGrpSpPr>
          <p:grpSpPr bwMode="auto">
            <a:xfrm>
              <a:off x="5791199" y="2998146"/>
              <a:ext cx="2932113" cy="3304229"/>
              <a:chOff x="5791199" y="2998146"/>
              <a:chExt cx="2932113" cy="3304229"/>
            </a:xfrm>
          </p:grpSpPr>
          <p:sp>
            <p:nvSpPr>
              <p:cNvPr id="32" name="Rounded Rectangle 31"/>
              <p:cNvSpPr/>
              <p:nvPr/>
            </p:nvSpPr>
            <p:spPr>
              <a:xfrm>
                <a:off x="5954230" y="2998146"/>
                <a:ext cx="2767493" cy="3304229"/>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3" name="Rounded Rectangle 32"/>
              <p:cNvSpPr/>
              <p:nvPr/>
            </p:nvSpPr>
            <p:spPr>
              <a:xfrm>
                <a:off x="6094230" y="4887346"/>
                <a:ext cx="2481263" cy="1279381"/>
              </a:xfrm>
              <a:prstGeom prst="roundRect">
                <a:avLst/>
              </a:prstGeom>
              <a:solidFill>
                <a:srgbClr val="8CA6C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dirty="0">
                    <a:solidFill>
                      <a:schemeClr val="tx1"/>
                    </a:solidFill>
                  </a:rPr>
                  <a:t>Steward necessary fixed assets and collections</a:t>
                </a:r>
              </a:p>
            </p:txBody>
          </p:sp>
          <p:cxnSp>
            <p:nvCxnSpPr>
              <p:cNvPr id="34" name="Straight Arrow Connector 33"/>
              <p:cNvCxnSpPr>
                <a:stCxn id="36" idx="2"/>
                <a:endCxn id="33" idx="0"/>
              </p:cNvCxnSpPr>
              <p:nvPr/>
            </p:nvCxnSpPr>
            <p:spPr>
              <a:xfrm>
                <a:off x="6695829" y="4557916"/>
                <a:ext cx="639033" cy="32943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Rounded Rectangle 35"/>
              <p:cNvSpPr/>
              <p:nvPr/>
            </p:nvSpPr>
            <p:spPr>
              <a:xfrm>
                <a:off x="6101310" y="3642874"/>
                <a:ext cx="1189038" cy="915043"/>
              </a:xfrm>
              <a:prstGeom prst="roundRect">
                <a:avLst/>
              </a:prstGeom>
              <a:solidFill>
                <a:srgbClr val="5C80A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t>Endowment</a:t>
                </a:r>
              </a:p>
            </p:txBody>
          </p:sp>
          <p:sp>
            <p:nvSpPr>
              <p:cNvPr id="37" name="Rounded Rectangle 36"/>
              <p:cNvSpPr/>
              <p:nvPr/>
            </p:nvSpPr>
            <p:spPr>
              <a:xfrm>
                <a:off x="7391394" y="3642874"/>
                <a:ext cx="1189038" cy="915043"/>
              </a:xfrm>
              <a:prstGeom prst="roundRect">
                <a:avLst/>
              </a:prstGeom>
              <a:solidFill>
                <a:srgbClr val="5C80A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t>Building Reserve</a:t>
                </a:r>
              </a:p>
            </p:txBody>
          </p:sp>
          <p:sp>
            <p:nvSpPr>
              <p:cNvPr id="38" name="TextBox 37"/>
              <p:cNvSpPr txBox="1"/>
              <p:nvPr/>
            </p:nvSpPr>
            <p:spPr>
              <a:xfrm>
                <a:off x="5791199" y="3159328"/>
                <a:ext cx="2932113" cy="423166"/>
              </a:xfrm>
              <a:prstGeom prst="rect">
                <a:avLst/>
              </a:prstGeom>
              <a:noFill/>
            </p:spPr>
            <p:txBody>
              <a:bodyPr>
                <a:spAutoFit/>
              </a:bodyPr>
              <a:lstStyle/>
              <a:p>
                <a:pPr algn="ctr">
                  <a:defRPr/>
                </a:pPr>
                <a:r>
                  <a:rPr lang="en-US" sz="2000" b="1" dirty="0">
                    <a:solidFill>
                      <a:schemeClr val="tx2">
                        <a:lumMod val="50000"/>
                      </a:schemeClr>
                    </a:solidFill>
                    <a:latin typeface="+mj-lt"/>
                  </a:rPr>
                  <a:t>Needed by Some</a:t>
                </a:r>
              </a:p>
            </p:txBody>
          </p:sp>
          <p:cxnSp>
            <p:nvCxnSpPr>
              <p:cNvPr id="35" name="Straight Arrow Connector 34"/>
              <p:cNvCxnSpPr>
                <a:stCxn id="36" idx="2"/>
              </p:cNvCxnSpPr>
              <p:nvPr/>
            </p:nvCxnSpPr>
            <p:spPr>
              <a:xfrm rot="5400000">
                <a:off x="6172866" y="4410160"/>
                <a:ext cx="374413" cy="66992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sp>
        <p:nvSpPr>
          <p:cNvPr id="52" name="Rounded Rectangle 51"/>
          <p:cNvSpPr/>
          <p:nvPr/>
        </p:nvSpPr>
        <p:spPr bwMode="auto">
          <a:xfrm>
            <a:off x="4449716" y="4420006"/>
            <a:ext cx="1143000" cy="1209675"/>
          </a:xfrm>
          <a:prstGeom prst="roundRect">
            <a:avLst/>
          </a:prstGeom>
          <a:solidFill>
            <a:srgbClr val="8CA6C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dirty="0">
                <a:solidFill>
                  <a:schemeClr val="tx1"/>
                </a:solidFill>
              </a:rPr>
              <a:t>Ensure appropriate longevity of programs</a:t>
            </a:r>
          </a:p>
        </p:txBody>
      </p:sp>
      <p:cxnSp>
        <p:nvCxnSpPr>
          <p:cNvPr id="72" name="Straight Arrow Connector 71"/>
          <p:cNvCxnSpPr>
            <a:stCxn id="37" idx="2"/>
            <a:endCxn id="33" idx="0"/>
          </p:cNvCxnSpPr>
          <p:nvPr/>
        </p:nvCxnSpPr>
        <p:spPr bwMode="auto">
          <a:xfrm flipH="1">
            <a:off x="7292333" y="4065993"/>
            <a:ext cx="651051" cy="311481"/>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249" name="Date Placeholder 2"/>
          <p:cNvSpPr txBox="1">
            <a:spLocks/>
          </p:cNvSpPr>
          <p:nvPr/>
        </p:nvSpPr>
        <p:spPr bwMode="auto">
          <a:xfrm>
            <a:off x="304800" y="6324600"/>
            <a:ext cx="355600" cy="381000"/>
          </a:xfrm>
          <a:prstGeom prst="rect">
            <a:avLst/>
          </a:prstGeom>
          <a:noFill/>
          <a:ln w="9525">
            <a:noFill/>
            <a:miter lim="800000"/>
            <a:headEnd/>
            <a:tailEnd/>
          </a:ln>
        </p:spPr>
        <p:txBody>
          <a:bodyPr/>
          <a:lstStyle/>
          <a:p>
            <a:r>
              <a:rPr lang="en-US" sz="1000">
                <a:solidFill>
                  <a:srgbClr val="DCDEDE"/>
                </a:solidFill>
              </a:rPr>
              <a:t>9</a:t>
            </a:r>
          </a:p>
        </p:txBody>
      </p:sp>
      <p:sp>
        <p:nvSpPr>
          <p:cNvPr id="10250" name="TextBox 30"/>
          <p:cNvSpPr txBox="1">
            <a:spLocks noChangeArrowheads="1"/>
          </p:cNvSpPr>
          <p:nvPr/>
        </p:nvSpPr>
        <p:spPr bwMode="auto">
          <a:xfrm>
            <a:off x="8166100" y="6070600"/>
            <a:ext cx="776288" cy="215900"/>
          </a:xfrm>
          <a:prstGeom prst="rect">
            <a:avLst/>
          </a:prstGeom>
          <a:noFill/>
          <a:ln w="9525">
            <a:noFill/>
            <a:miter lim="800000"/>
            <a:headEnd/>
            <a:tailEnd/>
          </a:ln>
        </p:spPr>
        <p:txBody>
          <a:bodyPr>
            <a:spAutoFit/>
          </a:bodyPr>
          <a:lstStyle/>
          <a:p>
            <a:r>
              <a:rPr lang="en-US" sz="800" i="1"/>
              <a:t>Source: TDC</a:t>
            </a:r>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0|0.1|0.1"/>
</p:tagLst>
</file>

<file path=ppt/tags/tag10.xml><?xml version="1.0" encoding="utf-8"?>
<p:tagLst xmlns:a="http://schemas.openxmlformats.org/drawingml/2006/main" xmlns:r="http://schemas.openxmlformats.org/officeDocument/2006/relationships" xmlns:p="http://schemas.openxmlformats.org/presentationml/2006/main">
  <p:tag name="TIMING" val="|0|0.1|0.2"/>
</p:tagLst>
</file>

<file path=ppt/tags/tag11.xml><?xml version="1.0" encoding="utf-8"?>
<p:tagLst xmlns:a="http://schemas.openxmlformats.org/drawingml/2006/main" xmlns:r="http://schemas.openxmlformats.org/officeDocument/2006/relationships" xmlns:p="http://schemas.openxmlformats.org/presentationml/2006/main">
  <p:tag name="TIMING" val="|0.2|0.5|0.2|0.3|0.4|0.4|0.3"/>
</p:tagLst>
</file>

<file path=ppt/tags/tag12.xml><?xml version="1.0" encoding="utf-8"?>
<p:tagLst xmlns:a="http://schemas.openxmlformats.org/drawingml/2006/main" xmlns:r="http://schemas.openxmlformats.org/officeDocument/2006/relationships" xmlns:p="http://schemas.openxmlformats.org/presentationml/2006/main">
  <p:tag name="TIMING" val="|1.2|11|12.8"/>
</p:tagLst>
</file>

<file path=ppt/tags/tag13.xml><?xml version="1.0" encoding="utf-8"?>
<p:tagLst xmlns:a="http://schemas.openxmlformats.org/drawingml/2006/main" xmlns:r="http://schemas.openxmlformats.org/officeDocument/2006/relationships" xmlns:p="http://schemas.openxmlformats.org/presentationml/2006/main">
  <p:tag name="TIMING" val="|1.4|24.8"/>
</p:tagLst>
</file>

<file path=ppt/tags/tag14.xml><?xml version="1.0" encoding="utf-8"?>
<p:tagLst xmlns:a="http://schemas.openxmlformats.org/drawingml/2006/main" xmlns:r="http://schemas.openxmlformats.org/officeDocument/2006/relationships" xmlns:p="http://schemas.openxmlformats.org/presentationml/2006/main">
  <p:tag name="TIMING" val="|2.2|22.8|12.7"/>
</p:tagLst>
</file>

<file path=ppt/tags/tag15.xml><?xml version="1.0" encoding="utf-8"?>
<p:tagLst xmlns:a="http://schemas.openxmlformats.org/drawingml/2006/main" xmlns:r="http://schemas.openxmlformats.org/officeDocument/2006/relationships" xmlns:p="http://schemas.openxmlformats.org/presentationml/2006/main">
  <p:tag name="TIMING" val="|1.4|1.2"/>
</p:tagLst>
</file>

<file path=ppt/tags/tag16.xml><?xml version="1.0" encoding="utf-8"?>
<p:tagLst xmlns:a="http://schemas.openxmlformats.org/drawingml/2006/main" xmlns:r="http://schemas.openxmlformats.org/officeDocument/2006/relationships" xmlns:p="http://schemas.openxmlformats.org/presentationml/2006/main">
  <p:tag name="TIMING" val="|1.6|54.2"/>
</p:tagLst>
</file>

<file path=ppt/tags/tag2.xml><?xml version="1.0" encoding="utf-8"?>
<p:tagLst xmlns:a="http://schemas.openxmlformats.org/drawingml/2006/main" xmlns:r="http://schemas.openxmlformats.org/officeDocument/2006/relationships" xmlns:p="http://schemas.openxmlformats.org/presentationml/2006/main">
  <p:tag name="TIMING" val="|0|0.1|0.1|0.1"/>
</p:tagLst>
</file>

<file path=ppt/tags/tag3.xml><?xml version="1.0" encoding="utf-8"?>
<p:tagLst xmlns:a="http://schemas.openxmlformats.org/drawingml/2006/main" xmlns:r="http://schemas.openxmlformats.org/officeDocument/2006/relationships" xmlns:p="http://schemas.openxmlformats.org/presentationml/2006/main">
  <p:tag name="TIMING" val="|0.2|0.1|0.1|0.1"/>
</p:tagLst>
</file>

<file path=ppt/tags/tag4.xml><?xml version="1.0" encoding="utf-8"?>
<p:tagLst xmlns:a="http://schemas.openxmlformats.org/drawingml/2006/main" xmlns:r="http://schemas.openxmlformats.org/officeDocument/2006/relationships" xmlns:p="http://schemas.openxmlformats.org/presentationml/2006/main">
  <p:tag name="TIMING" val="|0|0.1|0.1"/>
</p:tagLst>
</file>

<file path=ppt/tags/tag5.xml><?xml version="1.0" encoding="utf-8"?>
<p:tagLst xmlns:a="http://schemas.openxmlformats.org/drawingml/2006/main" xmlns:r="http://schemas.openxmlformats.org/officeDocument/2006/relationships" xmlns:p="http://schemas.openxmlformats.org/presentationml/2006/main">
  <p:tag name="TIMING" val="|0|0.1|0.1"/>
</p:tagLst>
</file>

<file path=ppt/tags/tag6.xml><?xml version="1.0" encoding="utf-8"?>
<p:tagLst xmlns:a="http://schemas.openxmlformats.org/drawingml/2006/main" xmlns:r="http://schemas.openxmlformats.org/officeDocument/2006/relationships" xmlns:p="http://schemas.openxmlformats.org/presentationml/2006/main">
  <p:tag name="TIMING" val="|0|0.1|0.1|0.1|0.2"/>
</p:tagLst>
</file>

<file path=ppt/tags/tag7.xml><?xml version="1.0" encoding="utf-8"?>
<p:tagLst xmlns:a="http://schemas.openxmlformats.org/drawingml/2006/main" xmlns:r="http://schemas.openxmlformats.org/officeDocument/2006/relationships" xmlns:p="http://schemas.openxmlformats.org/presentationml/2006/main">
  <p:tag name="TIMING" val="|0.6|0.1"/>
</p:tagLst>
</file>

<file path=ppt/tags/tag8.xml><?xml version="1.0" encoding="utf-8"?>
<p:tagLst xmlns:a="http://schemas.openxmlformats.org/drawingml/2006/main" xmlns:r="http://schemas.openxmlformats.org/officeDocument/2006/relationships" xmlns:p="http://schemas.openxmlformats.org/presentationml/2006/main">
  <p:tag name="TIMING" val="|0|0.1|0.1|0.1|0.2"/>
</p:tagLst>
</file>

<file path=ppt/tags/tag9.xml><?xml version="1.0" encoding="utf-8"?>
<p:tagLst xmlns:a="http://schemas.openxmlformats.org/drawingml/2006/main" xmlns:r="http://schemas.openxmlformats.org/officeDocument/2006/relationships" xmlns:p="http://schemas.openxmlformats.org/presentationml/2006/main">
  <p:tag name="TIMING" val="|0.1|0.7|0.7"/>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latin typeface="Arial" pitchFamily="-112" charset="0"/>
            <a:ea typeface="ＭＳ Ｐゴシック" pitchFamily="-80" charset="-128"/>
            <a:cs typeface="ＭＳ Ｐゴシック" pitchFamily="-8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latin typeface="Arial" pitchFamily="-112" charset="0"/>
            <a:ea typeface="ＭＳ Ｐゴシック" pitchFamily="-80" charset="-128"/>
            <a:cs typeface="ＭＳ Ｐゴシック" pitchFamily="-80"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Internal Hard Drive:Applications:Microsoft Office 2004:Templates:Presentations:Designs:Borealis</Template>
  <TotalTime>9934</TotalTime>
  <Words>4712</Words>
  <Application>Microsoft Office PowerPoint</Application>
  <PresentationFormat>On-screen Show (4:3)</PresentationFormat>
  <Paragraphs>538</Paragraphs>
  <Slides>31</Slides>
  <Notes>26</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Blank Presentation</vt:lpstr>
      <vt:lpstr>Slide 1</vt:lpstr>
      <vt:lpstr>Agenda</vt:lpstr>
      <vt:lpstr>The Kresge Foundation</vt:lpstr>
      <vt:lpstr>The Arts and Culture Program</vt:lpstr>
      <vt:lpstr>Slide 5</vt:lpstr>
      <vt:lpstr>About Institutional Capitalization</vt:lpstr>
      <vt:lpstr>About Facility Investments and Building Reserves</vt:lpstr>
      <vt:lpstr>Slide 8</vt:lpstr>
      <vt:lpstr>What is Capitalization?</vt:lpstr>
      <vt:lpstr>Why Does Capitalization Matter? </vt:lpstr>
      <vt:lpstr>How Well Are You Capitalized Now?</vt:lpstr>
      <vt:lpstr>Unpacking the Balance Sheet</vt:lpstr>
      <vt:lpstr>What Are We Looking For in a Capitalization Strategy?</vt:lpstr>
      <vt:lpstr>Slide 14</vt:lpstr>
      <vt:lpstr>Slide 15</vt:lpstr>
      <vt:lpstr>Importance of the Marketplace </vt:lpstr>
      <vt:lpstr>Resources</vt:lpstr>
      <vt:lpstr>What Are We Looking For in a Strategy?</vt:lpstr>
      <vt:lpstr>What Does This Look Like Over Time?</vt:lpstr>
      <vt:lpstr>300000000000</vt:lpstr>
      <vt:lpstr>Getting Started</vt:lpstr>
      <vt:lpstr>Eligibility</vt:lpstr>
      <vt:lpstr>What We Support</vt:lpstr>
      <vt:lpstr>A Highly Competitive Process</vt:lpstr>
      <vt:lpstr>Criteria and Review Process</vt:lpstr>
      <vt:lpstr>Criteria and Review Process</vt:lpstr>
      <vt:lpstr>Criteria and Review Process</vt:lpstr>
      <vt:lpstr>Competitive elements</vt:lpstr>
      <vt:lpstr>How to Apply</vt:lpstr>
      <vt:lpstr>Current Preliminary Application Deadline</vt:lpstr>
      <vt:lpstr>Slide 31</vt:lpstr>
    </vt:vector>
  </TitlesOfParts>
  <Company>Q 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Q LTD</dc:creator>
  <cp:lastModifiedBy>kmwolter</cp:lastModifiedBy>
  <cp:revision>896</cp:revision>
  <dcterms:created xsi:type="dcterms:W3CDTF">2010-12-03T19:28:59Z</dcterms:created>
  <dcterms:modified xsi:type="dcterms:W3CDTF">2011-10-19T13:11:57Z</dcterms:modified>
</cp:coreProperties>
</file>